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02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052073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Inserisci qui una citazione”."/>
          <p:cNvSpPr txBox="1">
            <a:spLocks noGrp="1"/>
          </p:cNvSpPr>
          <p:nvPr>
            <p:ph type="body" sz="quarter" idx="13"/>
          </p:nvPr>
        </p:nvSpPr>
        <p:spPr>
          <a:xfrm>
            <a:off x="1270000" y="4267200"/>
            <a:ext cx="104648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“Inserisci qui una citazione”.</a:t>
            </a:r>
          </a:p>
        </p:txBody>
      </p:sp>
      <p:sp>
        <p:nvSpPr>
          <p:cNvPr id="94" name="–Giovanni Mela"/>
          <p:cNvSpPr txBox="1"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–Giovanni Mela</a:t>
            </a:r>
          </a:p>
        </p:txBody>
      </p:sp>
      <p:sp>
        <p:nvSpPr>
          <p:cNvPr id="9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>
            <a:spLocks noGrp="1"/>
          </p:cNvSpPr>
          <p:nvPr>
            <p:ph type="pic" sz="half" idx="13"/>
          </p:nvPr>
        </p:nvSpPr>
        <p:spPr>
          <a:xfrm>
            <a:off x="1573807" y="1421425"/>
            <a:ext cx="9855201" cy="5143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>
            <a:spLocks noGrp="1"/>
          </p:cNvSpPr>
          <p:nvPr>
            <p:ph type="pic" sz="half" idx="13"/>
          </p:nvPr>
        </p:nvSpPr>
        <p:spPr>
          <a:xfrm>
            <a:off x="6775450" y="1408083"/>
            <a:ext cx="4673600" cy="6972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olo Testo"/>
          <p:cNvSpPr txBox="1">
            <a:spLocks noGrp="1"/>
          </p:cNvSpPr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 algn="ctr">
              <a:defRPr sz="6800"/>
            </a:lvl1pPr>
          </a:lstStyle>
          <a:p>
            <a:r>
              <a:t>Titolo Testo</a:t>
            </a:r>
          </a:p>
        </p:txBody>
      </p:sp>
      <p:sp>
        <p:nvSpPr>
          <p:cNvPr id="4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>
            <a:spLocks noGrp="1"/>
          </p:cNvSpPr>
          <p:nvPr>
            <p:ph type="pic" sz="half" idx="13"/>
          </p:nvPr>
        </p:nvSpPr>
        <p:spPr>
          <a:xfrm>
            <a:off x="6731000" y="2857500"/>
            <a:ext cx="50038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6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>
            <a:spLocks noGrp="1"/>
          </p:cNvSpPr>
          <p:nvPr>
            <p:ph type="pic" sz="quarter" idx="13"/>
          </p:nvPr>
        </p:nvSpPr>
        <p:spPr>
          <a:xfrm>
            <a:off x="7396540" y="812918"/>
            <a:ext cx="4660901" cy="298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magine"/>
          <p:cNvSpPr>
            <a:spLocks noGrp="1"/>
          </p:cNvSpPr>
          <p:nvPr>
            <p:ph type="pic" sz="quarter" idx="14"/>
          </p:nvPr>
        </p:nvSpPr>
        <p:spPr>
          <a:xfrm>
            <a:off x="7396540" y="4038718"/>
            <a:ext cx="4660901" cy="4864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magine"/>
          <p:cNvSpPr>
            <a:spLocks noGrp="1"/>
          </p:cNvSpPr>
          <p:nvPr>
            <p:ph type="pic" sz="half" idx="15"/>
          </p:nvPr>
        </p:nvSpPr>
        <p:spPr>
          <a:xfrm>
            <a:off x="952500" y="825500"/>
            <a:ext cx="6197600" cy="8089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299" y="9296399"/>
            <a:ext cx="323479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9398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4097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18796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23495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28194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32893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37592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42291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image" Target="../media/image3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image" Target="../media/image18.jpe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A CHIESA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 CHIESA</a:t>
            </a:r>
          </a:p>
          <a:p>
            <a:r>
              <a:t>PROGETTO DI DIO</a:t>
            </a:r>
          </a:p>
        </p:txBody>
      </p:sp>
      <p:sp>
        <p:nvSpPr>
          <p:cNvPr id="120" name="https://www.youtube.com/watch?v=6zyTMv_qDVU"/>
          <p:cNvSpPr txBox="1"/>
          <p:nvPr/>
        </p:nvSpPr>
        <p:spPr>
          <a:xfrm>
            <a:off x="1342280" y="8216900"/>
            <a:ext cx="10650439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https://www.youtube.com/watch?v=6zyTMv_qDVU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6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Ogni parrocchia è espressione della Chiesa…"/>
          <p:cNvSpPr txBox="1"/>
          <p:nvPr/>
        </p:nvSpPr>
        <p:spPr>
          <a:xfrm>
            <a:off x="2361108" y="673099"/>
            <a:ext cx="8538271" cy="734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49580">
              <a:defRPr sz="2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latin typeface="Comic Sans MS"/>
                <a:ea typeface="Comic Sans MS"/>
                <a:cs typeface="Comic Sans MS"/>
                <a:sym typeface="Comic Sans MS"/>
              </a:rPr>
              <a:t>Ogni parrocchia è espressione della Chiesa </a:t>
            </a:r>
          </a:p>
          <a:p>
            <a:pPr defTabSz="449580">
              <a:defRPr sz="2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latin typeface="Comic Sans MS"/>
                <a:ea typeface="Comic Sans MS"/>
                <a:cs typeface="Comic Sans MS"/>
                <a:sym typeface="Comic Sans MS"/>
              </a:rPr>
              <a:t>voluta da Gesù</a:t>
            </a:r>
          </a:p>
          <a:p>
            <a:pPr algn="l" defTabSz="449580">
              <a:defRPr sz="27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just" defTabSz="449580">
              <a:defRPr sz="2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Tante parrocchie insieme costituiscono la diocesi, affidata al Vescovo. Il </a:t>
            </a:r>
            <a:r>
              <a:rPr cap="all">
                <a:latin typeface="Comic Sans MS"/>
                <a:ea typeface="Comic Sans MS"/>
                <a:cs typeface="Comic Sans MS"/>
                <a:sym typeface="Comic Sans MS"/>
              </a:rPr>
              <a:t>Vescovo</a:t>
            </a: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 è pastore (guida) e maestro del popolo di Dio, che è affidato alle sue cure. I Vescovi sono i successori degli apostoli e agiscono in comunione tra loro ed hanno come guida il Papa.</a:t>
            </a:r>
            <a:endParaRPr>
              <a:solidFill>
                <a:srgbClr val="231F20"/>
              </a:solidFill>
              <a:uFill>
                <a:solidFill>
                  <a:srgbClr val="231F20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just" defTabSz="449580">
              <a:defRPr sz="2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Il </a:t>
            </a:r>
            <a:r>
              <a:rPr cap="all">
                <a:latin typeface="Comic Sans MS"/>
                <a:ea typeface="Comic Sans MS"/>
                <a:cs typeface="Comic Sans MS"/>
                <a:sym typeface="Comic Sans MS"/>
              </a:rPr>
              <a:t>Papa</a:t>
            </a: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, parola che significa “Padre”, è il Vescovo di Roma, il successore dell’Apostolo Pietro. Egli è il pastore (guida) di tutta la Chiesa, è chiamato “Vicario di Gesù” cioè suo rappresentante sulla Terra.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Unknown-4.jpeg" descr="Unknown-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50280" y="5065315"/>
            <a:ext cx="5570870" cy="3707161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Arcivescovo…"/>
          <p:cNvSpPr txBox="1"/>
          <p:nvPr/>
        </p:nvSpPr>
        <p:spPr>
          <a:xfrm>
            <a:off x="1428489" y="6197600"/>
            <a:ext cx="4534323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Arcivescovo</a:t>
            </a:r>
          </a:p>
          <a:p>
            <a:r>
              <a:t>Marco Tasca</a:t>
            </a:r>
          </a:p>
        </p:txBody>
      </p:sp>
      <p:sp>
        <p:nvSpPr>
          <p:cNvPr id="146" name="Papa Francesco"/>
          <p:cNvSpPr txBox="1"/>
          <p:nvPr/>
        </p:nvSpPr>
        <p:spPr>
          <a:xfrm>
            <a:off x="7631993" y="3492500"/>
            <a:ext cx="3354214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Papa Francesco</a:t>
            </a:r>
          </a:p>
        </p:txBody>
      </p:sp>
      <p:pic>
        <p:nvPicPr>
          <p:cNvPr id="147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0214" y="861488"/>
            <a:ext cx="5810872" cy="42040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1" animBg="1" advAuto="0"/>
      <p:bldP spid="145" grpId="2" animBg="1" advAuto="0"/>
      <p:bldP spid="146" grpId="3" animBg="1" advAuto="0"/>
      <p:bldP spid="147" grpId="4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1271.png" descr="127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21364" y="3365840"/>
            <a:ext cx="3867221" cy="490787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Papa, vescovi, sacerdoti…"/>
          <p:cNvSpPr txBox="1"/>
          <p:nvPr/>
        </p:nvSpPr>
        <p:spPr>
          <a:xfrm>
            <a:off x="2102656" y="497234"/>
            <a:ext cx="8458573" cy="393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49580">
              <a:defRPr sz="3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Papa, vescovi, sacerdoti</a:t>
            </a:r>
          </a:p>
          <a:p>
            <a:pPr algn="just" defTabSz="449580">
              <a:defRPr sz="3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sono detti pastori proprio perché guidano il popolo di Dio sull’esempio di Gesù il Buon Pastore.</a:t>
            </a:r>
          </a:p>
          <a:p>
            <a:pPr defTabSz="449580">
              <a:defRPr sz="39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just" defTabSz="449580"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2" animBg="1" advAuto="0"/>
      <p:bldP spid="150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Lo Spirito Santo assiste e sostiene il Papa e i Vescovi con uno speciale dono di grazia affinché svolgano con forza e fedeltà la missione affidata a loro da Gesù. I vescovi guidano le loro diocesi inviando in missione i sacerdoti nelle parrocchie."/>
          <p:cNvSpPr txBox="1"/>
          <p:nvPr/>
        </p:nvSpPr>
        <p:spPr>
          <a:xfrm>
            <a:off x="1478706" y="1193800"/>
            <a:ext cx="10047388" cy="490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49580">
              <a:defRPr sz="3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latin typeface="Comic Sans MS"/>
                <a:ea typeface="Comic Sans MS"/>
                <a:cs typeface="Comic Sans MS"/>
                <a:sym typeface="Comic Sans MS"/>
              </a:rPr>
              <a:t>Lo Spirito Santo</a:t>
            </a: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 assiste e sostiene il Papa e i Vescovi con uno speciale dono di grazia affinché svolgano con forza e fedeltà la missione affidata a loro da Gesù. I vescovi guidano le loro diocesi inviando in </a:t>
            </a:r>
            <a:r>
              <a:rPr b="1">
                <a:latin typeface="Comic Sans MS"/>
                <a:ea typeface="Comic Sans MS"/>
                <a:cs typeface="Comic Sans MS"/>
                <a:sym typeface="Comic Sans MS"/>
              </a:rPr>
              <a:t>missione</a:t>
            </a: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 i sacerdoti nelle parrocchie.</a:t>
            </a:r>
          </a:p>
        </p:txBody>
      </p:sp>
      <p:pic>
        <p:nvPicPr>
          <p:cNvPr id="153" name="Unknown-5.jpeg" descr="Unknown-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11030" y="5800989"/>
            <a:ext cx="7336037" cy="2852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1" animBg="1" advAuto="0"/>
      <p:bldP spid="153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on il sacramento dell’ordine il sacerdote è chiamato da Dio a consacrare a Lui e ai fratelli tutta la vita. Con la testimonianza della sua vita e della sua  parola egli annuncia il Vangelo, celebra l’Eucarestia e gli altri sacramenti perché la comunità cresca nella fede e viva nella carità."/>
          <p:cNvSpPr txBox="1"/>
          <p:nvPr/>
        </p:nvSpPr>
        <p:spPr>
          <a:xfrm>
            <a:off x="1518642" y="1219200"/>
            <a:ext cx="10198250" cy="419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49580">
              <a:defRPr sz="33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Con il </a:t>
            </a:r>
            <a:r>
              <a:rPr b="1" u="sng">
                <a:latin typeface="Comic Sans MS"/>
                <a:ea typeface="Comic Sans MS"/>
                <a:cs typeface="Comic Sans MS"/>
                <a:sym typeface="Comic Sans MS"/>
              </a:rPr>
              <a:t>sacramento dell’ordine</a:t>
            </a: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 il sacerdote è chiamato da Dio a consacrare a Lui e ai fratelli tutta la vita. Con la testimonianza della sua vita e della sua  parola egli annuncia il Vangelo, celebra l’Eucarestia e gli altri sacramenti perché la comunità cresca nella fede e viva nella carità.</a:t>
            </a:r>
          </a:p>
        </p:txBody>
      </p:sp>
      <p:pic>
        <p:nvPicPr>
          <p:cNvPr id="156" name="Unknown-6.jpeg" descr="Unknown-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8509" y="4725370"/>
            <a:ext cx="3668813" cy="4460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colomba_1.jpeg" descr="colomba_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6411" y="3323210"/>
            <a:ext cx="6147645" cy="553288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Lo Spirito Santo rende capace ogni cristiano di buona volontà di svolgere un compito per il bene di tutti"/>
          <p:cNvSpPr txBox="1"/>
          <p:nvPr/>
        </p:nvSpPr>
        <p:spPr>
          <a:xfrm>
            <a:off x="1191617" y="609599"/>
            <a:ext cx="10621566" cy="544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49580">
              <a:defRPr sz="4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latin typeface="Comic Sans MS"/>
                <a:ea typeface="Comic Sans MS"/>
                <a:cs typeface="Comic Sans MS"/>
                <a:sym typeface="Comic Sans MS"/>
              </a:rPr>
              <a:t>Lo Spirito Santo rende capace ogni cristiano di buona volontà di svolgere un compito per il bene di tutti</a:t>
            </a:r>
          </a:p>
          <a:p>
            <a:pPr defTabSz="449580">
              <a:defRPr sz="2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just" defTabSz="449580">
              <a:defRPr sz="2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just" defTabSz="449580">
              <a:defRPr sz="2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just" defTabSz="449580">
              <a:defRPr sz="2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just" defTabSz="449580">
              <a:defRPr sz="2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just" defTabSz="449580">
              <a:defRPr sz="2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just" defTabSz="449580">
              <a:defRPr sz="2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2" animBg="1" advAuto="0"/>
      <p:bldP spid="159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Molti cristiani sono chiamati dallo Spirito di Gesù ad impegnarsi e collaborare al fianco al parroco al servizio della propria comunità.…"/>
          <p:cNvSpPr txBox="1"/>
          <p:nvPr/>
        </p:nvSpPr>
        <p:spPr>
          <a:xfrm>
            <a:off x="995300" y="1149350"/>
            <a:ext cx="10745565" cy="697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4958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Molti cristiani sono chiamati dallo Spirito di Gesù ad impegnarsi e collaborare al fianco al parroco al servizio della propria comunità.</a:t>
            </a:r>
          </a:p>
          <a:p>
            <a:pPr algn="just" defTabSz="44958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Qualsiasi servizio, anche quello più umile, diventa importante se svolto con generosità e amore.</a:t>
            </a:r>
          </a:p>
          <a:p>
            <a:pPr algn="l" defTabSz="44958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Nella nostra parrocchia c’è chi presta servizio per:</a:t>
            </a:r>
          </a:p>
          <a:p>
            <a:pPr algn="l" defTabSz="449580">
              <a:defRPr sz="2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defTabSz="449580">
              <a:lnSpc>
                <a:spcPct val="150000"/>
              </a:lnSpc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latin typeface="Comic Sans MS"/>
                <a:ea typeface="Comic Sans MS"/>
                <a:cs typeface="Comic Sans MS"/>
                <a:sym typeface="Comic Sans MS"/>
              </a:rPr>
              <a:t>CARITAS PARROCCHIALE, PULIZIA DELLA CHIESA E DEGLI AMBIENTI, ORATORIO, CORO, CATECHISMO, ACR, GRUPPO GIOVANISSIMI E GIOVANI, BLOG,SEGRETERIA, MANUTENZIONE...........</a:t>
            </a:r>
            <a:r>
              <a:rPr b="1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Palatino Linotype"/>
                <a:ea typeface="Palatino Linotype"/>
                <a:cs typeface="Palatino Linotype"/>
                <a:sym typeface="Palatino Linotype"/>
              </a:rPr>
              <a:t>  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LA CHIESA VIVE NEL MONDO…"/>
          <p:cNvSpPr txBox="1"/>
          <p:nvPr/>
        </p:nvSpPr>
        <p:spPr>
          <a:xfrm>
            <a:off x="1503982" y="736599"/>
            <a:ext cx="9996836" cy="883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4958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u="sng" cap="all">
                <a:latin typeface="Comic Sans MS"/>
                <a:ea typeface="Comic Sans MS"/>
                <a:cs typeface="Comic Sans MS"/>
                <a:sym typeface="Comic Sans MS"/>
              </a:rPr>
              <a:t>LA CHIESA VIVE NEL MONDO</a:t>
            </a:r>
          </a:p>
          <a:p>
            <a:pPr defTabSz="449580">
              <a:defRPr sz="2800" b="1" i="1" cap="all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 u="sng" cap="all">
              <a:latin typeface="Comic Sans MS"/>
              <a:ea typeface="Comic Sans MS"/>
              <a:cs typeface="Comic Sans MS"/>
              <a:sym typeface="Comic Sans MS"/>
            </a:endParaRPr>
          </a:p>
          <a:p>
            <a:pPr defTabSz="449580">
              <a:defRPr sz="2800" b="1" i="1" cap="all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 u="sng" cap="all"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just" defTabSz="44958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cap="all">
                <a:latin typeface="Comic Sans MS"/>
                <a:ea typeface="Comic Sans MS"/>
                <a:cs typeface="Comic Sans MS"/>
                <a:sym typeface="Comic Sans MS"/>
              </a:rPr>
              <a:t>L</a:t>
            </a: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a Chiesa non è fatta solo dal Papa, Vescovi e sacerdoti: la Chiesa siamo tutti noi, la famiglia di Dio sulla terra, di tutti i popoli, di tutte le lingue, di tutte le età, poveri o ricchi: una famiglia che Dio vuole sempre più unita, in cui ciascuno può dare il proprio contributo, e non solo rendere la Chiesa più bella, ma anche per portare a tanti, nel mondo, il Suo Amore… per fare di tutto il mondo una famiglia!</a:t>
            </a:r>
          </a:p>
          <a:p>
            <a:pPr algn="just" defTabSz="44958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just" defTabSz="44958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latin typeface="Comic Sans MS"/>
                <a:ea typeface="Comic Sans MS"/>
                <a:cs typeface="Comic Sans MS"/>
                <a:sym typeface="Comic Sans MS"/>
              </a:rPr>
              <a:t>Gesù disse: “mi sarete testimoni fino ai confini della terra.” </a:t>
            </a:r>
          </a:p>
          <a:p>
            <a:pPr algn="just" defTabSz="44958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just" defTabSz="449580"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Nel mondo ci sono tanti istituti missionari che hanno il compito di portare il Vangelo di Gesù nei luoghi dove non è conosciuto.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1626" y="2372915"/>
            <a:ext cx="9389616" cy="5007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NON TUTTO E’ SEMPRE FACILE E SCONTATO…"/>
          <p:cNvSpPr txBox="1"/>
          <p:nvPr/>
        </p:nvSpPr>
        <p:spPr>
          <a:xfrm>
            <a:off x="1120775" y="844549"/>
            <a:ext cx="10763250" cy="768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49580">
              <a:defRPr sz="2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latin typeface="Comic Sans MS"/>
                <a:ea typeface="Comic Sans MS"/>
                <a:cs typeface="Comic Sans MS"/>
                <a:sym typeface="Comic Sans MS"/>
              </a:rPr>
              <a:t>NON TUTTO E’ SEMPRE FACILE E SCONTATO</a:t>
            </a:r>
          </a:p>
          <a:p>
            <a:pPr defTabSz="449580">
              <a:defRPr sz="27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just" defTabSz="449580">
              <a:defRPr sz="2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La missione  di portare il vangelo in tutto il mondo, che  Gesù dà agli apostoli, non è sempre facile e scontata.</a:t>
            </a:r>
          </a:p>
          <a:p>
            <a:pPr algn="just" defTabSz="449580">
              <a:defRPr sz="2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Non tutti accolgono la parola di Gesù e, fin dall’inizio della sua nascita, la Chiesa subisce violente persecuzioni. Molti sono stati i martiri che  hanno preferito dare la loro vita piuttosto che rinnegare la loro fede in Gesù Cristo Risorto.</a:t>
            </a:r>
          </a:p>
          <a:p>
            <a:pPr defTabSz="449580">
              <a:defRPr sz="2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defTabSz="449580">
              <a:defRPr sz="2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defTabSz="449580">
              <a:defRPr sz="27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defTabSz="449580">
              <a:lnSpc>
                <a:spcPct val="150000"/>
              </a:lnSpc>
              <a:defRPr sz="2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latin typeface="Comic Sans MS"/>
                <a:ea typeface="Comic Sans MS"/>
                <a:cs typeface="Comic Sans MS"/>
                <a:sym typeface="Comic Sans MS"/>
              </a:rPr>
              <a:t>ANCORA OGGI C’E’ TANTA GENTE CHE  E’ PERSEGUITATA</a:t>
            </a:r>
          </a:p>
          <a:p>
            <a:pPr defTabSz="449580">
              <a:lnSpc>
                <a:spcPct val="150000"/>
              </a:lnSpc>
              <a:defRPr sz="2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latin typeface="Comic Sans MS"/>
                <a:ea typeface="Comic Sans MS"/>
                <a:cs typeface="Comic Sans MS"/>
                <a:sym typeface="Comic Sans MS"/>
              </a:rPr>
              <a:t> E UCCISA</a:t>
            </a:r>
          </a:p>
          <a:p>
            <a:pPr defTabSz="449580">
              <a:lnSpc>
                <a:spcPct val="150000"/>
              </a:lnSpc>
              <a:defRPr sz="2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latin typeface="Comic Sans MS"/>
                <a:ea typeface="Comic Sans MS"/>
                <a:cs typeface="Comic Sans MS"/>
                <a:sym typeface="Comic Sans MS"/>
              </a:rPr>
              <a:t>A CAUSA DEL NOME DI GESU’ CRISTO</a:t>
            </a:r>
            <a:endParaRPr b="1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LA CHIESA E’ LA CASA DI DIO…"/>
          <p:cNvSpPr txBox="1"/>
          <p:nvPr/>
        </p:nvSpPr>
        <p:spPr>
          <a:xfrm>
            <a:off x="950763" y="1163594"/>
            <a:ext cx="11103274" cy="71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 u="sng" dirty="0"/>
              <a:t>LA CHIESA E’ LA CASA DI DIO</a:t>
            </a:r>
          </a:p>
          <a:p>
            <a:pPr defTabSz="457200"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3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b="1" u="sng" dirty="0"/>
          </a:p>
          <a:p>
            <a:pPr algn="l" defTabSz="457200">
              <a:tabLst>
                <a:tab pos="1028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b="1" u="sng" dirty="0"/>
          </a:p>
          <a:p>
            <a:pPr algn="l" defTabSz="457200">
              <a:tabLst>
                <a:tab pos="1028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b="1" u="sng" dirty="0"/>
          </a:p>
          <a:p>
            <a:pPr algn="l" defTabSz="457200">
              <a:tabLst>
                <a:tab pos="1028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San Paolo, </a:t>
            </a:r>
            <a:r>
              <a:rPr dirty="0" err="1"/>
              <a:t>scrive</a:t>
            </a:r>
            <a:r>
              <a:rPr dirty="0"/>
              <a:t>: </a:t>
            </a:r>
          </a:p>
          <a:p>
            <a:pPr algn="l" defTabSz="457200">
              <a:tabLst>
                <a:tab pos="1028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“</a:t>
            </a:r>
            <a:r>
              <a:rPr dirty="0" err="1"/>
              <a:t>Voglio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sappia</a:t>
            </a:r>
            <a:r>
              <a:rPr dirty="0"/>
              <a:t> come </a:t>
            </a:r>
            <a:r>
              <a:rPr dirty="0" err="1"/>
              <a:t>comportarti</a:t>
            </a:r>
            <a:r>
              <a:rPr dirty="0"/>
              <a:t> </a:t>
            </a:r>
            <a:r>
              <a:rPr dirty="0" err="1"/>
              <a:t>nella</a:t>
            </a:r>
            <a:r>
              <a:rPr dirty="0"/>
              <a:t> casa di Dio, </a:t>
            </a:r>
            <a:r>
              <a:rPr dirty="0" err="1"/>
              <a:t>che</a:t>
            </a:r>
            <a:r>
              <a:rPr dirty="0"/>
              <a:t> è la Chiesa del Dio </a:t>
            </a:r>
            <a:r>
              <a:rPr dirty="0" err="1"/>
              <a:t>vivente</a:t>
            </a:r>
            <a:r>
              <a:rPr dirty="0"/>
              <a:t>”</a:t>
            </a:r>
          </a:p>
          <a:p>
            <a:pPr algn="l" defTabSz="457200">
              <a:tabLst>
                <a:tab pos="1028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(1 Tm 3,15).</a:t>
            </a:r>
          </a:p>
          <a:p>
            <a:pPr algn="just" defTabSz="457200">
              <a:tabLst>
                <a:tab pos="1028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La Chiesa è </a:t>
            </a:r>
            <a:r>
              <a:rPr dirty="0" err="1"/>
              <a:t>una</a:t>
            </a:r>
            <a:r>
              <a:rPr dirty="0"/>
              <a:t> casa, </a:t>
            </a:r>
            <a:r>
              <a:rPr dirty="0" err="1"/>
              <a:t>fatta</a:t>
            </a:r>
            <a:r>
              <a:rPr dirty="0"/>
              <a:t> da </a:t>
            </a:r>
            <a:r>
              <a:rPr dirty="0" err="1"/>
              <a:t>tante</a:t>
            </a:r>
            <a:r>
              <a:rPr dirty="0"/>
              <a:t> </a:t>
            </a:r>
            <a:r>
              <a:rPr dirty="0" err="1"/>
              <a:t>pietre</a:t>
            </a:r>
            <a:r>
              <a:rPr dirty="0"/>
              <a:t> unite </a:t>
            </a:r>
            <a:r>
              <a:rPr dirty="0" err="1"/>
              <a:t>tra</a:t>
            </a:r>
            <a:r>
              <a:rPr dirty="0"/>
              <a:t> </a:t>
            </a:r>
            <a:r>
              <a:rPr dirty="0" err="1"/>
              <a:t>loro</a:t>
            </a:r>
            <a:r>
              <a:rPr dirty="0"/>
              <a:t>, </a:t>
            </a:r>
            <a:r>
              <a:rPr dirty="0" err="1"/>
              <a:t>ognuna</a:t>
            </a:r>
            <a:r>
              <a:rPr dirty="0"/>
              <a:t> al </a:t>
            </a:r>
            <a:r>
              <a:rPr dirty="0" err="1"/>
              <a:t>suo</a:t>
            </a:r>
            <a:r>
              <a:rPr dirty="0"/>
              <a:t> </a:t>
            </a:r>
            <a:r>
              <a:rPr dirty="0" err="1"/>
              <a:t>posto</a:t>
            </a:r>
            <a:r>
              <a:rPr dirty="0"/>
              <a:t>, </a:t>
            </a:r>
            <a:r>
              <a:rPr dirty="0" err="1"/>
              <a:t>nella</a:t>
            </a:r>
            <a:r>
              <a:rPr dirty="0"/>
              <a:t> quale </a:t>
            </a:r>
            <a:r>
              <a:rPr dirty="0" err="1"/>
              <a:t>abita</a:t>
            </a:r>
            <a:r>
              <a:rPr dirty="0"/>
              <a:t> Dio. Non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tratta</a:t>
            </a:r>
            <a:r>
              <a:rPr dirty="0"/>
              <a:t> di </a:t>
            </a:r>
            <a:r>
              <a:rPr dirty="0" err="1"/>
              <a:t>una</a:t>
            </a:r>
            <a:r>
              <a:rPr dirty="0"/>
              <a:t> casa </a:t>
            </a:r>
            <a:r>
              <a:rPr dirty="0" err="1"/>
              <a:t>materiale</a:t>
            </a:r>
            <a:r>
              <a:rPr dirty="0"/>
              <a:t>, ma di </a:t>
            </a:r>
            <a:r>
              <a:rPr dirty="0" err="1"/>
              <a:t>una</a:t>
            </a:r>
            <a:r>
              <a:rPr dirty="0"/>
              <a:t> casa </a:t>
            </a:r>
            <a:r>
              <a:rPr dirty="0" err="1"/>
              <a:t>fatta</a:t>
            </a:r>
            <a:r>
              <a:rPr dirty="0"/>
              <a:t> da </a:t>
            </a:r>
            <a:r>
              <a:rPr b="1" dirty="0"/>
              <a:t>PERSONE</a:t>
            </a:r>
            <a:r>
              <a:rPr dirty="0"/>
              <a:t>,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b="1" dirty="0"/>
              <a:t>DIMORA DI DIO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1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Eh sì!!! Nella Chiesa ce n’è davvero per tutti … … e per tutti i gusti.…"/>
          <p:cNvSpPr txBox="1"/>
          <p:nvPr/>
        </p:nvSpPr>
        <p:spPr>
          <a:xfrm>
            <a:off x="1531689" y="590550"/>
            <a:ext cx="10296228" cy="819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49580">
              <a:defRPr sz="3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latin typeface="Comic Sans MS"/>
                <a:ea typeface="Comic Sans MS"/>
                <a:cs typeface="Comic Sans MS"/>
                <a:sym typeface="Comic Sans MS"/>
              </a:rPr>
              <a:t>Eh sì!!! Nella Chiesa ce n’è davvero per tutti …</a:t>
            </a:r>
            <a:br>
              <a:rPr b="1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>
                <a:latin typeface="Comic Sans MS"/>
                <a:ea typeface="Comic Sans MS"/>
                <a:cs typeface="Comic Sans MS"/>
                <a:sym typeface="Comic Sans MS"/>
              </a:rPr>
              <a:t>… e per tutti i gusti.</a:t>
            </a:r>
          </a:p>
          <a:p>
            <a:pPr defTabSz="449580">
              <a:defRPr sz="3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just" defTabSz="449580">
              <a:defRPr sz="3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Nessuno può o deve sentirsi escluso. Per tutti c’è un posto specifico che nessun altro può occupare!!!</a:t>
            </a:r>
          </a:p>
          <a:p>
            <a:pPr algn="just" defTabSz="449580">
              <a:defRPr sz="3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E sai benissimo che non è un posto nel banco o nella sedia quello di cui stiamo parlando.</a:t>
            </a:r>
          </a:p>
          <a:p>
            <a:pPr algn="just" defTabSz="449580">
              <a:defRPr sz="3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just" defTabSz="449580">
              <a:lnSpc>
                <a:spcPct val="300000"/>
              </a:lnSpc>
              <a:defRPr sz="3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Hai mai riflettuto su quale può essere quello tuo?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Unknown-7.jpeg" descr="Unknown-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7271" y="593510"/>
            <a:ext cx="8156873" cy="85665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Unknown.jpeg" descr="Unknown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36" y="342974"/>
            <a:ext cx="11884931" cy="8875705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Preghiera allo Spirito Santo.…"/>
          <p:cNvSpPr txBox="1"/>
          <p:nvPr/>
        </p:nvSpPr>
        <p:spPr>
          <a:xfrm>
            <a:off x="1317824" y="422113"/>
            <a:ext cx="7570983" cy="8515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49580">
              <a:spcBef>
                <a:spcPts val="500"/>
              </a:spcBef>
              <a:defRPr sz="265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rPr>
              <a:t>Preghiera</a:t>
            </a:r>
            <a:r>
              <a:rPr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rPr>
              <a:t>allo</a:t>
            </a:r>
            <a:r>
              <a:rPr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rPr>
              <a:t>Spirito</a:t>
            </a:r>
            <a:r>
              <a:rPr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rPr>
              <a:t> Santo. </a:t>
            </a:r>
            <a:endParaRPr b="1" dirty="0">
              <a:solidFill>
                <a:srgbClr val="222222"/>
              </a:solidFill>
              <a:uFill>
                <a:solidFill>
                  <a:srgbClr val="222222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algn="l" defTabSz="449580">
              <a:spcBef>
                <a:spcPts val="500"/>
              </a:spcBef>
              <a:defRPr sz="265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Spirito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aleggi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sulle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acque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,</a:t>
            </a:r>
            <a:b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calma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noi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dissonanze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,</a:t>
            </a:r>
            <a:b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flutti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inquieti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il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rumore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delle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parole,</a:t>
            </a:r>
            <a:b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turbini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vanità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,</a:t>
            </a:r>
            <a:b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e fa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sorgere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nel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silenzio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/>
            </a:r>
            <a:b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Parola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ci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ricrea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l" defTabSz="449580">
              <a:spcBef>
                <a:spcPts val="500"/>
              </a:spcBef>
              <a:defRPr sz="265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Spirito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in un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sospiro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sussurri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/>
            </a:r>
            <a:b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al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nostro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spirito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il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Nome del Padre,</a:t>
            </a:r>
            <a:b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vieni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radunare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tutti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nostri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desideri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,</a:t>
            </a:r>
            <a:b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falli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crescere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fascio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luce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/>
            </a:r>
            <a:b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sia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risposta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alla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tua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luce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,</a:t>
            </a:r>
            <a:b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Parola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Giorno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nuovo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l" defTabSz="449580">
              <a:spcBef>
                <a:spcPts val="500"/>
              </a:spcBef>
              <a:defRPr sz="265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Spirito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di Dio,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linfa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d’amore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/>
            </a:r>
            <a:b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dell’albero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immenso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cui ci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innesti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,</a:t>
            </a:r>
            <a:b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tutti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nostri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fratelli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/>
            </a:r>
            <a:b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ci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appaiano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come un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dono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/>
            </a:r>
            <a:b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nel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grande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Corpo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in cui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matura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/>
            </a:r>
            <a:b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Parola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b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comunione</a:t>
            </a: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l" defTabSz="449580">
              <a:spcBef>
                <a:spcPts val="500"/>
              </a:spcBef>
              <a:defRPr sz="265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                                   </a:t>
            </a:r>
            <a:r>
              <a:rPr b="1" i="1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Frère Pierre-Yves di </a:t>
            </a:r>
            <a:r>
              <a:rPr b="1" i="1" dirty="0" err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Taizé</a:t>
            </a:r>
            <a:endParaRPr b="1" dirty="0">
              <a:solidFill>
                <a:srgbClr val="222222"/>
              </a:solidFill>
              <a:uFill>
                <a:solidFill>
                  <a:srgbClr val="222222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1" animBg="1" advAuto="0"/>
      <p:bldP spid="174" grpId="2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rcRect l="657" t="36524" r="657" b="13821"/>
          <a:stretch>
            <a:fillRect/>
          </a:stretch>
        </p:blipFill>
        <p:spPr>
          <a:xfrm>
            <a:off x="2998986" y="2980994"/>
            <a:ext cx="7776480" cy="3011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HOTO-2020-04-23-12-58-56.jpg" descr="PHOTO-2020-04-23-12-58-5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95271" y="730795"/>
            <a:ext cx="1206686" cy="18768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HOTO-2020-04-23-12-52-11.jpg" descr="PHOTO-2020-04-23-12-52-1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01764" y="2763105"/>
            <a:ext cx="1276047" cy="1702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HOTO-2020-04-24-17-57-28.jpg" descr="PHOTO-2020-04-24-17-57-28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46667" y="995264"/>
            <a:ext cx="1069077" cy="18768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HOTO-2020-04-24-18-06-13.jpg" descr="PHOTO-2020-04-24-18-06-13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495856" y="484585"/>
            <a:ext cx="1009236" cy="1983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HOTO-2020-04-24-18-19-47.jpg" descr="PHOTO-2020-04-24-18-19-47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249345" y="2972477"/>
            <a:ext cx="838709" cy="1609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HOTO-2020-04-24-18-29-59.jpg" descr="PHOTO-2020-04-24-18-29-59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999877" y="1154410"/>
            <a:ext cx="1188065" cy="1702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HOTO-2020-04-24-19-17-39.jpg" descr="PHOTO-2020-04-24-19-17-39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620592" y="1204095"/>
            <a:ext cx="1459161" cy="1459162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ORGANIZZARE…"/>
          <p:cNvSpPr txBox="1"/>
          <p:nvPr/>
        </p:nvSpPr>
        <p:spPr>
          <a:xfrm>
            <a:off x="2320776" y="1181002"/>
            <a:ext cx="955676" cy="590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000">
                <a:latin typeface="Phosphate Inline"/>
                <a:ea typeface="Phosphate Inline"/>
                <a:cs typeface="Phosphate Inline"/>
                <a:sym typeface="Phosphate Inline"/>
              </a:defRPr>
            </a:pPr>
            <a:r>
              <a:t>ORGANIZZARE </a:t>
            </a:r>
          </a:p>
          <a:p>
            <a:pPr>
              <a:defRPr sz="1000">
                <a:latin typeface="Phosphate Inline"/>
                <a:ea typeface="Phosphate Inline"/>
                <a:cs typeface="Phosphate Inline"/>
                <a:sym typeface="Phosphate Inline"/>
              </a:defRPr>
            </a:pPr>
            <a:r>
              <a:t>FESTE </a:t>
            </a:r>
          </a:p>
          <a:p>
            <a:pPr>
              <a:defRPr sz="1000">
                <a:latin typeface="Phosphate Inline"/>
                <a:ea typeface="Phosphate Inline"/>
                <a:cs typeface="Phosphate Inline"/>
                <a:sym typeface="Phosphate Inline"/>
              </a:defRPr>
            </a:pPr>
            <a:r>
              <a:t>E RACCOLTE</a:t>
            </a:r>
          </a:p>
        </p:txBody>
      </p:sp>
      <p:pic>
        <p:nvPicPr>
          <p:cNvPr id="185" name="PHOTO-2020-04-25-11-26-19.jpg" descr="PHOTO-2020-04-25-11-26-19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400573" y="4743161"/>
            <a:ext cx="1628657" cy="1264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HOTO-2020-04-25-13-18-52.jpg" descr="PHOTO-2020-04-25-13-18-52.jp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354804" y="5208335"/>
            <a:ext cx="1070376" cy="18768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HOTO-2020-04-25-14-32-33.jpg" descr="PHOTO-2020-04-25-14-32-33.jp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748935" y="5457550"/>
            <a:ext cx="1702893" cy="1702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HOTO-2020-04-25-14-33-26.jpg" descr="PHOTO-2020-04-25-14-33-26.jp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025633" y="5585444"/>
            <a:ext cx="1338572" cy="1970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HOTO-2020-04-27-17-06-15.jpg" descr="PHOTO-2020-04-27-17-06-15.jp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480143" y="4506857"/>
            <a:ext cx="1664712" cy="2230769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GRETA"/>
          <p:cNvSpPr txBox="1"/>
          <p:nvPr/>
        </p:nvSpPr>
        <p:spPr>
          <a:xfrm>
            <a:off x="1543315" y="3085795"/>
            <a:ext cx="1374802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t>GRETA</a:t>
            </a:r>
          </a:p>
        </p:txBody>
      </p:sp>
      <p:sp>
        <p:nvSpPr>
          <p:cNvPr id="191" name="AURORA"/>
          <p:cNvSpPr txBox="1"/>
          <p:nvPr/>
        </p:nvSpPr>
        <p:spPr>
          <a:xfrm>
            <a:off x="8796025" y="169144"/>
            <a:ext cx="1844803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t>AURORA</a:t>
            </a:r>
          </a:p>
        </p:txBody>
      </p:sp>
      <p:sp>
        <p:nvSpPr>
          <p:cNvPr id="192" name="PIETRO R"/>
          <p:cNvSpPr txBox="1"/>
          <p:nvPr/>
        </p:nvSpPr>
        <p:spPr>
          <a:xfrm>
            <a:off x="6634344" y="626630"/>
            <a:ext cx="1893723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t>PIETRO R</a:t>
            </a:r>
          </a:p>
        </p:txBody>
      </p:sp>
      <p:sp>
        <p:nvSpPr>
          <p:cNvPr id="193" name="EMMA"/>
          <p:cNvSpPr txBox="1"/>
          <p:nvPr/>
        </p:nvSpPr>
        <p:spPr>
          <a:xfrm>
            <a:off x="1573719" y="413417"/>
            <a:ext cx="1313994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t>EMMA</a:t>
            </a:r>
          </a:p>
        </p:txBody>
      </p:sp>
      <p:sp>
        <p:nvSpPr>
          <p:cNvPr id="194" name="RICCARDO"/>
          <p:cNvSpPr txBox="1"/>
          <p:nvPr/>
        </p:nvSpPr>
        <p:spPr>
          <a:xfrm>
            <a:off x="10856225" y="3186628"/>
            <a:ext cx="2243024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t>RICCARDO</a:t>
            </a:r>
          </a:p>
        </p:txBody>
      </p:sp>
      <p:sp>
        <p:nvSpPr>
          <p:cNvPr id="195" name="DAVIDE"/>
          <p:cNvSpPr txBox="1"/>
          <p:nvPr/>
        </p:nvSpPr>
        <p:spPr>
          <a:xfrm>
            <a:off x="10820098" y="626630"/>
            <a:ext cx="1547623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t>DAVIDE</a:t>
            </a:r>
          </a:p>
        </p:txBody>
      </p:sp>
      <p:sp>
        <p:nvSpPr>
          <p:cNvPr id="196" name="RICHI"/>
          <p:cNvSpPr txBox="1"/>
          <p:nvPr/>
        </p:nvSpPr>
        <p:spPr>
          <a:xfrm>
            <a:off x="6831358" y="6153511"/>
            <a:ext cx="1213867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t>RICHI</a:t>
            </a:r>
          </a:p>
        </p:txBody>
      </p:sp>
      <p:sp>
        <p:nvSpPr>
          <p:cNvPr id="197" name="LEONARDO"/>
          <p:cNvSpPr txBox="1"/>
          <p:nvPr/>
        </p:nvSpPr>
        <p:spPr>
          <a:xfrm>
            <a:off x="3789995" y="626630"/>
            <a:ext cx="2330806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t>LEONARDO</a:t>
            </a:r>
          </a:p>
        </p:txBody>
      </p:sp>
      <p:sp>
        <p:nvSpPr>
          <p:cNvPr id="198" name="PIETRO"/>
          <p:cNvSpPr txBox="1"/>
          <p:nvPr/>
        </p:nvSpPr>
        <p:spPr>
          <a:xfrm>
            <a:off x="10826042" y="5570132"/>
            <a:ext cx="1535735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t>PIETRO</a:t>
            </a:r>
          </a:p>
        </p:txBody>
      </p:sp>
      <p:sp>
        <p:nvSpPr>
          <p:cNvPr id="199" name="SILVIA"/>
          <p:cNvSpPr txBox="1"/>
          <p:nvPr/>
        </p:nvSpPr>
        <p:spPr>
          <a:xfrm>
            <a:off x="1096099" y="5050277"/>
            <a:ext cx="1329081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t>SILVIA</a:t>
            </a:r>
          </a:p>
        </p:txBody>
      </p:sp>
      <p:sp>
        <p:nvSpPr>
          <p:cNvPr id="200" name="MATTEO"/>
          <p:cNvSpPr txBox="1"/>
          <p:nvPr/>
        </p:nvSpPr>
        <p:spPr>
          <a:xfrm>
            <a:off x="3310551" y="6965176"/>
            <a:ext cx="1699413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t>MATTEO</a:t>
            </a:r>
          </a:p>
        </p:txBody>
      </p:sp>
      <p:sp>
        <p:nvSpPr>
          <p:cNvPr id="201" name="EMANUELA"/>
          <p:cNvSpPr txBox="1"/>
          <p:nvPr/>
        </p:nvSpPr>
        <p:spPr>
          <a:xfrm>
            <a:off x="5522889" y="6965176"/>
            <a:ext cx="2250339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t>EMANUELA</a:t>
            </a:r>
          </a:p>
        </p:txBody>
      </p:sp>
      <p:pic>
        <p:nvPicPr>
          <p:cNvPr id="202" name="PHOTO-2020-05-09-16-17-21.jpg" descr="PHOTO-2020-05-09-16-17-21.jp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8964659" y="6003109"/>
            <a:ext cx="2071631" cy="2215895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LUCIANA"/>
          <p:cNvSpPr txBox="1"/>
          <p:nvPr/>
        </p:nvSpPr>
        <p:spPr>
          <a:xfrm>
            <a:off x="8512379" y="6245474"/>
            <a:ext cx="1871320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t>LUCIANA</a:t>
            </a:r>
          </a:p>
        </p:txBody>
      </p:sp>
      <p:sp>
        <p:nvSpPr>
          <p:cNvPr id="204" name="DANIELA"/>
          <p:cNvSpPr txBox="1"/>
          <p:nvPr/>
        </p:nvSpPr>
        <p:spPr>
          <a:xfrm>
            <a:off x="9606772" y="7230382"/>
            <a:ext cx="1809142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t>DANIELA</a:t>
            </a:r>
          </a:p>
        </p:txBody>
      </p:sp>
      <p:pic>
        <p:nvPicPr>
          <p:cNvPr id="205" name="PHOTO-2020-05-16-11-36-51.jpg" descr="PHOTO-2020-05-16-11-36-51.jp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629455" y="1234799"/>
            <a:ext cx="1338571" cy="1357163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LEO"/>
          <p:cNvSpPr txBox="1"/>
          <p:nvPr/>
        </p:nvSpPr>
        <p:spPr>
          <a:xfrm>
            <a:off x="438743" y="626630"/>
            <a:ext cx="857708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t>LEO</a:t>
            </a:r>
          </a:p>
        </p:txBody>
      </p:sp>
      <p:pic>
        <p:nvPicPr>
          <p:cNvPr id="207" name="PHOTO-2020-05-16-11-34-40.jpg" descr="PHOTO-2020-05-16-11-34-40.jp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3417242" y="1990277"/>
            <a:ext cx="1069077" cy="1653728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MICAELA"/>
          <p:cNvSpPr txBox="1"/>
          <p:nvPr/>
        </p:nvSpPr>
        <p:spPr>
          <a:xfrm>
            <a:off x="3213396" y="1588261"/>
            <a:ext cx="1893723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t>MICAELA</a:t>
            </a:r>
          </a:p>
        </p:txBody>
      </p:sp>
      <p:pic>
        <p:nvPicPr>
          <p:cNvPr id="209" name="Ilaria.png" descr="Ilaria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8216158" y="2559468"/>
            <a:ext cx="1702893" cy="1702893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ILARIA"/>
          <p:cNvSpPr txBox="1"/>
          <p:nvPr/>
        </p:nvSpPr>
        <p:spPr>
          <a:xfrm>
            <a:off x="8346828" y="2367597"/>
            <a:ext cx="1441553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t>ILARIA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1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" presetClass="entr" presetSubtype="1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5" presetClass="entr" presetSubtype="8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9" presetClass="entr" presetSubtype="10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9" presetClass="entr" presetSubtype="10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9" presetClass="entr" presetSubtype="10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9" presetClass="entr" presetSubtype="10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9" presetClass="entr" presetSubtype="10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9" presetClass="entr" presetSubtype="10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9" presetClass="entr" presetSubtype="10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9" presetClass="entr" presetSubtype="10" fill="hold" grpId="2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9" presetClass="entr" presetSubtype="10" fill="hold" grpId="2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5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9" presetClass="entr" presetSubtype="10" fill="hold" grpId="2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9" presetClass="entr" presetSubtype="10" fill="hold" grpId="2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7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9" presetClass="entr" presetSubtype="10" fill="hold" grpId="2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9" presetClass="entr" presetSubtype="10" fill="hold" grpId="3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9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9" presetClass="entr" presetSubtype="10" fill="hold" grpId="3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5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19" presetClass="entr" presetSubtype="10" fill="hold" grpId="3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15" presetClass="entr" presetSubtype="8" fill="hold" grpId="3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5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5" presetClass="entr" presetSubtype="8" fill="hold" grpId="3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3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5" fill="hold" grpId="3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1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1" animBg="1" advAuto="0"/>
      <p:bldP spid="177" grpId="8" animBg="1" advAuto="0"/>
      <p:bldP spid="178" grpId="7" animBg="1" advAuto="0"/>
      <p:bldP spid="179" grpId="3" animBg="1" advAuto="0"/>
      <p:bldP spid="180" grpId="4" animBg="1" advAuto="0"/>
      <p:bldP spid="181" grpId="6" animBg="1" advAuto="0"/>
      <p:bldP spid="182" grpId="5" animBg="1" advAuto="0"/>
      <p:bldP spid="183" grpId="2" animBg="1" advAuto="0"/>
      <p:bldP spid="184" grpId="35" animBg="1" advAuto="0"/>
      <p:bldP spid="185" grpId="10" animBg="1" advAuto="0"/>
      <p:bldP spid="186" grpId="11" animBg="1" advAuto="0"/>
      <p:bldP spid="187" grpId="9" animBg="1" advAuto="0"/>
      <p:bldP spid="188" grpId="12" animBg="1" advAuto="0"/>
      <p:bldP spid="189" grpId="13" animBg="1" advAuto="0"/>
      <p:bldP spid="190" grpId="18" animBg="1" advAuto="0"/>
      <p:bldP spid="191" grpId="20" animBg="1" advAuto="0"/>
      <p:bldP spid="192" grpId="19" animBg="1" advAuto="0"/>
      <p:bldP spid="193" grpId="21" animBg="1" advAuto="0"/>
      <p:bldP spid="194" grpId="22" animBg="1" advAuto="0"/>
      <p:bldP spid="195" grpId="23" animBg="1" advAuto="0"/>
      <p:bldP spid="196" grpId="24" animBg="1" advAuto="0"/>
      <p:bldP spid="197" grpId="25" animBg="1" advAuto="0"/>
      <p:bldP spid="198" grpId="26" animBg="1" advAuto="0"/>
      <p:bldP spid="199" grpId="27" animBg="1" advAuto="0"/>
      <p:bldP spid="200" grpId="28" animBg="1" advAuto="0"/>
      <p:bldP spid="201" grpId="29" animBg="1" advAuto="0"/>
      <p:bldP spid="202" grpId="17" animBg="1" advAuto="0"/>
      <p:bldP spid="203" grpId="33" animBg="1" advAuto="0"/>
      <p:bldP spid="204" grpId="34" animBg="1" advAuto="0"/>
      <p:bldP spid="205" grpId="14" animBg="1" advAuto="0"/>
      <p:bldP spid="206" grpId="30" animBg="1" advAuto="0"/>
      <p:bldP spid="207" grpId="15" animBg="1" advAuto="0"/>
      <p:bldP spid="208" grpId="32" animBg="1" advAuto="0"/>
      <p:bldP spid="209" grpId="16" animBg="1" advAuto="0"/>
      <p:bldP spid="210" grpId="3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0107" y="582082"/>
            <a:ext cx="6681084" cy="8335436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iamo…"/>
          <p:cNvSpPr txBox="1"/>
          <p:nvPr/>
        </p:nvSpPr>
        <p:spPr>
          <a:xfrm>
            <a:off x="565891" y="1809750"/>
            <a:ext cx="4049818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49580">
              <a:defRPr sz="2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siamo</a:t>
            </a:r>
          </a:p>
          <a:p>
            <a:pPr defTabSz="449580">
              <a:defRPr sz="2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 le  piccole pietre che formano </a:t>
            </a:r>
          </a:p>
          <a:p>
            <a:pPr defTabSz="449580">
              <a:defRPr sz="2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la Chiesa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1" animBg="1" advAuto="0"/>
      <p:bldP spid="125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A CHIESA E’ LA FAMIGLIA DI DIO…"/>
          <p:cNvSpPr txBox="1"/>
          <p:nvPr/>
        </p:nvSpPr>
        <p:spPr>
          <a:xfrm>
            <a:off x="2453534" y="4165957"/>
            <a:ext cx="809773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49580">
              <a:defRPr sz="2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u="sng" dirty="0">
                <a:latin typeface="Comic Sans MS"/>
                <a:ea typeface="Comic Sans MS"/>
                <a:cs typeface="Comic Sans MS"/>
                <a:sym typeface="Comic Sans MS"/>
              </a:rPr>
              <a:t>LA CHIESA E’ LA FAMIGLIA DI DIO</a:t>
            </a:r>
          </a:p>
          <a:p>
            <a:pPr algn="just" defTabSz="449580">
              <a:tabLst>
                <a:tab pos="1028700" algn="l"/>
              </a:tabLst>
              <a:defRPr sz="25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endParaRPr b="1" u="sng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defTabSz="449580">
              <a:tabLst>
                <a:tab pos="1028700" algn="l"/>
              </a:tabLst>
              <a:defRPr sz="2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>
                <a:latin typeface="Comic Sans MS"/>
                <a:ea typeface="Comic Sans MS"/>
                <a:cs typeface="Comic Sans MS"/>
                <a:sym typeface="Comic Sans MS"/>
              </a:rPr>
              <a:t>Dio</a:t>
            </a:r>
            <a:r>
              <a:rPr dirty="0">
                <a:latin typeface="Comic Sans MS"/>
                <a:ea typeface="Comic Sans MS"/>
                <a:cs typeface="Comic Sans MS"/>
                <a:sym typeface="Comic Sans MS"/>
              </a:rPr>
              <a:t> è </a:t>
            </a:r>
            <a:r>
              <a:rPr dirty="0" err="1">
                <a:latin typeface="Comic Sans MS"/>
                <a:ea typeface="Comic Sans MS"/>
                <a:cs typeface="Comic Sans MS"/>
                <a:sym typeface="Comic Sans MS"/>
              </a:rPr>
              <a:t>nostro</a:t>
            </a:r>
            <a:r>
              <a:rPr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dirty="0">
                <a:latin typeface="Comic Sans MS"/>
                <a:ea typeface="Comic Sans MS"/>
                <a:cs typeface="Comic Sans MS"/>
                <a:sym typeface="Comic Sans MS"/>
              </a:rPr>
              <a:t>Padre</a:t>
            </a:r>
            <a:r>
              <a:rPr dirty="0"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dirty="0" err="1">
                <a:latin typeface="Comic Sans MS"/>
                <a:ea typeface="Comic Sans MS"/>
                <a:cs typeface="Comic Sans MS"/>
                <a:sym typeface="Comic Sans MS"/>
              </a:rPr>
              <a:t>quindi</a:t>
            </a:r>
            <a:r>
              <a:rPr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dirty="0" err="1">
                <a:latin typeface="Comic Sans MS"/>
                <a:ea typeface="Comic Sans MS"/>
                <a:cs typeface="Comic Sans MS"/>
                <a:sym typeface="Comic Sans MS"/>
              </a:rPr>
              <a:t>noi</a:t>
            </a:r>
            <a:r>
              <a:rPr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dirty="0" err="1">
                <a:latin typeface="Comic Sans MS"/>
                <a:ea typeface="Comic Sans MS"/>
                <a:cs typeface="Comic Sans MS"/>
                <a:sym typeface="Comic Sans MS"/>
              </a:rPr>
              <a:t>siamo</a:t>
            </a:r>
            <a:r>
              <a:rPr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dirty="0" err="1">
                <a:latin typeface="Comic Sans MS"/>
                <a:ea typeface="Comic Sans MS"/>
                <a:cs typeface="Comic Sans MS"/>
                <a:sym typeface="Comic Sans MS"/>
              </a:rPr>
              <a:t>suoi</a:t>
            </a:r>
            <a:r>
              <a:rPr b="1" dirty="0">
                <a:latin typeface="Comic Sans MS"/>
                <a:ea typeface="Comic Sans MS"/>
                <a:cs typeface="Comic Sans MS"/>
                <a:sym typeface="Comic Sans MS"/>
              </a:rPr>
              <a:t> figli</a:t>
            </a:r>
            <a:r>
              <a:rPr dirty="0"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lang="it-IT" b="1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defTabSz="449580">
              <a:tabLst>
                <a:tab pos="1028700" algn="l"/>
              </a:tabLst>
              <a:defRPr sz="2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 smtClean="0">
                <a:latin typeface="Comic Sans MS"/>
                <a:ea typeface="Comic Sans MS"/>
                <a:cs typeface="Comic Sans MS"/>
                <a:sym typeface="Comic Sans MS"/>
              </a:rPr>
              <a:t>siamo</a:t>
            </a:r>
            <a:r>
              <a:rPr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dirty="0" err="1">
                <a:latin typeface="Comic Sans MS"/>
                <a:ea typeface="Comic Sans MS"/>
                <a:cs typeface="Comic Sans MS"/>
                <a:sym typeface="Comic Sans MS"/>
              </a:rPr>
              <a:t>fratelli</a:t>
            </a:r>
            <a:r>
              <a:rPr dirty="0">
                <a:latin typeface="Comic Sans MS"/>
                <a:ea typeface="Comic Sans MS"/>
                <a:cs typeface="Comic Sans MS"/>
                <a:sym typeface="Comic Sans MS"/>
              </a:rPr>
              <a:t> e </a:t>
            </a:r>
            <a:r>
              <a:rPr b="1" dirty="0" err="1">
                <a:latin typeface="Comic Sans MS"/>
                <a:ea typeface="Comic Sans MS"/>
                <a:cs typeface="Comic Sans MS"/>
                <a:sym typeface="Comic Sans MS"/>
              </a:rPr>
              <a:t>sorelle</a:t>
            </a:r>
            <a:r>
              <a:rPr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dirty="0" err="1">
                <a:latin typeface="Comic Sans MS"/>
                <a:ea typeface="Comic Sans MS"/>
                <a:cs typeface="Comic Sans MS"/>
                <a:sym typeface="Comic Sans MS"/>
              </a:rPr>
              <a:t>tra</a:t>
            </a:r>
            <a:r>
              <a:rPr dirty="0">
                <a:latin typeface="Comic Sans MS"/>
                <a:ea typeface="Comic Sans MS"/>
                <a:cs typeface="Comic Sans MS"/>
                <a:sym typeface="Comic Sans MS"/>
              </a:rPr>
              <a:t> di </a:t>
            </a:r>
            <a:r>
              <a:rPr dirty="0" err="1">
                <a:latin typeface="Comic Sans MS"/>
                <a:ea typeface="Comic Sans MS"/>
                <a:cs typeface="Comic Sans MS"/>
                <a:sym typeface="Comic Sans MS"/>
              </a:rPr>
              <a:t>noi</a:t>
            </a:r>
            <a:r>
              <a:rPr dirty="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algn="l" defTabSz="449580">
              <a:defRPr sz="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LA CHIESA E’ CORPO DI CRISTO…"/>
          <p:cNvSpPr txBox="1"/>
          <p:nvPr/>
        </p:nvSpPr>
        <p:spPr>
          <a:xfrm>
            <a:off x="753665" y="1200150"/>
            <a:ext cx="11497470" cy="711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49580">
              <a:defRPr sz="3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u="sng">
                <a:latin typeface="Comic Sans MS"/>
                <a:ea typeface="Comic Sans MS"/>
                <a:cs typeface="Comic Sans MS"/>
                <a:sym typeface="Comic Sans MS"/>
              </a:rPr>
              <a:t>LA CHIESA E’ CORPO DI CRISTO</a:t>
            </a:r>
          </a:p>
          <a:p>
            <a:pPr algn="l" defTabSz="449580">
              <a:defRPr sz="3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defTabSz="449580">
              <a:tabLst>
                <a:tab pos="2362200" algn="l"/>
              </a:tabLst>
              <a:defRPr sz="3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San Paolo, scrive: </a:t>
            </a:r>
          </a:p>
          <a:p>
            <a:pPr algn="just" defTabSz="449580">
              <a:tabLst>
                <a:tab pos="2362200" algn="l"/>
              </a:tabLst>
              <a:defRPr sz="3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“Come infatti il corpo, pur essendo uno, ha molte membra e tutte le membra, pur essendo molte, sono un corpo solo, così anche Cristo. E in realtà noi tutti siamo stati battezzati in un solo Spirito per formare un solo corpo”. ( 1 Cor 12,12-13)</a:t>
            </a:r>
          </a:p>
          <a:p>
            <a:pPr algn="just" defTabSz="449580">
              <a:tabLst>
                <a:tab pos="2362200" algn="l"/>
              </a:tabLst>
              <a:defRPr sz="3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La Chiesa può essere paragonata ad un corpo il cui capo è Cristo e le cui membra sono i cristiani. Ciascuno di noi riceve energia da tutto il corpo,ciascuno di noi deve svolgere la sua piccola, grande missione per l’edificazione di tutto il Corpo di Cristo.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7335" y="1421174"/>
            <a:ext cx="5811094" cy="69112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LA CHIESA E’ IL POPOLO DI DIO…"/>
          <p:cNvSpPr txBox="1"/>
          <p:nvPr/>
        </p:nvSpPr>
        <p:spPr>
          <a:xfrm>
            <a:off x="2304956" y="1631949"/>
            <a:ext cx="8394888" cy="337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4958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u="sng">
                <a:latin typeface="Comic Sans MS"/>
                <a:ea typeface="Comic Sans MS"/>
                <a:cs typeface="Comic Sans MS"/>
                <a:sym typeface="Comic Sans MS"/>
              </a:rPr>
              <a:t>LA CHIESA E’ IL POPOLO DI DIO</a:t>
            </a:r>
          </a:p>
          <a:p>
            <a:pPr algn="l" defTabSz="44958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defTabSz="449580">
              <a:tabLst>
                <a:tab pos="4203700" algn="l"/>
              </a:tabLst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La Chiesa è il popolo di Dio, che riunisce in sé tutti i popoli della terra e della storia.</a:t>
            </a:r>
          </a:p>
          <a:p>
            <a:pPr algn="l" defTabSz="449580">
              <a:tabLst>
                <a:tab pos="4203700" algn="l"/>
              </a:tabLst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“Andate e ammaestrate tutte le nazioni, battezzandole nel nome del Padre e del Figlio e dello Spirito Santo”</a:t>
            </a:r>
          </a:p>
          <a:p>
            <a:pPr algn="l" defTabSz="449580">
              <a:tabLst>
                <a:tab pos="4203700" algn="l"/>
              </a:tabLst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(Mt 28,19)</a:t>
            </a:r>
          </a:p>
        </p:txBody>
      </p:sp>
      <p:pic>
        <p:nvPicPr>
          <p:cNvPr id="134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79703" y="4407915"/>
            <a:ext cx="6024486" cy="43194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fill="hold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fill="hold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fill="hold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decel="50000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decel="50000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decel="50000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1" animBg="1" advAuto="0"/>
      <p:bldP spid="134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LA CHIESA VIVE NELLE NOSTRE CASE…"/>
          <p:cNvSpPr txBox="1"/>
          <p:nvPr/>
        </p:nvSpPr>
        <p:spPr>
          <a:xfrm>
            <a:off x="1902445" y="1371600"/>
            <a:ext cx="9479310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49580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u="sng">
                <a:latin typeface="Comic Sans MS"/>
                <a:ea typeface="Comic Sans MS"/>
                <a:cs typeface="Comic Sans MS"/>
                <a:sym typeface="Comic Sans MS"/>
              </a:rPr>
              <a:t>LA CHIESA VIVE NELLE NOSTRE CASE</a:t>
            </a:r>
          </a:p>
          <a:p>
            <a:pPr algn="just" defTabSz="449580">
              <a:defRPr cap="all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endParaRPr b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just" defTabSz="449580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sng" cap="all">
                <a:latin typeface="Comic Sans MS"/>
                <a:ea typeface="Comic Sans MS"/>
                <a:cs typeface="Comic Sans MS"/>
                <a:sym typeface="Comic Sans MS"/>
              </a:rPr>
              <a:t>L</a:t>
            </a:r>
            <a:r>
              <a:rPr u="sng">
                <a:latin typeface="Comic Sans MS"/>
                <a:ea typeface="Comic Sans MS"/>
                <a:cs typeface="Comic Sans MS"/>
                <a:sym typeface="Comic Sans MS"/>
              </a:rPr>
              <a:t>a famiglia è la Chiesa domestica</a:t>
            </a:r>
          </a:p>
        </p:txBody>
      </p:sp>
      <p:pic>
        <p:nvPicPr>
          <p:cNvPr id="137" name="Unknown-1.jpeg" descr="Unknown-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52677" y="3643327"/>
            <a:ext cx="5178624" cy="49750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LA CHIESA VIVE NELLA COMUNITA’ PARROCCHIALE…"/>
          <p:cNvSpPr txBox="1"/>
          <p:nvPr/>
        </p:nvSpPr>
        <p:spPr>
          <a:xfrm>
            <a:off x="2455527" y="723899"/>
            <a:ext cx="8927630" cy="492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49580">
              <a:defRPr sz="2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u="sng">
                <a:latin typeface="Comic Sans MS"/>
                <a:ea typeface="Comic Sans MS"/>
                <a:cs typeface="Comic Sans MS"/>
                <a:sym typeface="Comic Sans MS"/>
              </a:rPr>
              <a:t>LA CHIESA VIVE NELLA COMUNITA’ PARROCCHIALE</a:t>
            </a:r>
          </a:p>
          <a:p>
            <a:pPr algn="just" defTabSz="449580">
              <a:defRPr sz="2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endParaRPr b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just" defTabSz="449580">
              <a:defRPr sz="2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La tua famiglia e le altre famiglie del nostro quartiere costituiscono una PARROCCHIA. </a:t>
            </a:r>
            <a:r>
              <a:rPr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La parrocchia è una comunità di fedeli alla cui guida è posto un sacerdote, il parroco.</a:t>
            </a:r>
          </a:p>
          <a:p>
            <a:pPr algn="just" defTabSz="449580">
              <a:defRPr sz="2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La domenica tutta la comunità cristiana si riunisce in chiesa per celebrare l’Eucarestia.</a:t>
            </a:r>
          </a:p>
        </p:txBody>
      </p:sp>
      <p:pic>
        <p:nvPicPr>
          <p:cNvPr id="140" name="Unknown-2.jpeg" descr="Unknown-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88371" y="5063704"/>
            <a:ext cx="4885136" cy="36591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1" animBg="1" advAuto="0"/>
      <p:bldP spid="140" grpId="2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959</Words>
  <Application>Microsoft Office PowerPoint</Application>
  <PresentationFormat>Personalizzato</PresentationFormat>
  <Paragraphs>107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Parchment</vt:lpstr>
      <vt:lpstr>LA CHIESA PROGETTO DI DIO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CHIESA PROGETTO DI DIO</dc:title>
  <cp:lastModifiedBy>Laura Olcese</cp:lastModifiedBy>
  <cp:revision>1</cp:revision>
  <dcterms:modified xsi:type="dcterms:W3CDTF">2020-09-03T07:27:45Z</dcterms:modified>
</cp:coreProperties>
</file>