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3"/>
  </p:notesMasterIdLst>
  <p:sldIdLst>
    <p:sldId id="292" r:id="rId3"/>
    <p:sldId id="260" r:id="rId4"/>
    <p:sldId id="261" r:id="rId5"/>
    <p:sldId id="262" r:id="rId6"/>
    <p:sldId id="258" r:id="rId7"/>
    <p:sldId id="263" r:id="rId8"/>
    <p:sldId id="264" r:id="rId9"/>
    <p:sldId id="265" r:id="rId10"/>
    <p:sldId id="266" r:id="rId11"/>
    <p:sldId id="257" r:id="rId12"/>
    <p:sldId id="268" r:id="rId13"/>
    <p:sldId id="272" r:id="rId14"/>
    <p:sldId id="267" r:id="rId15"/>
    <p:sldId id="298" r:id="rId16"/>
    <p:sldId id="297" r:id="rId17"/>
    <p:sldId id="295" r:id="rId18"/>
    <p:sldId id="270" r:id="rId19"/>
    <p:sldId id="271" r:id="rId20"/>
    <p:sldId id="294" r:id="rId21"/>
    <p:sldId id="293" r:id="rId22"/>
    <p:sldId id="296" r:id="rId23"/>
    <p:sldId id="274" r:id="rId24"/>
    <p:sldId id="275" r:id="rId25"/>
    <p:sldId id="276" r:id="rId26"/>
    <p:sldId id="277" r:id="rId27"/>
    <p:sldId id="278" r:id="rId28"/>
    <p:sldId id="279" r:id="rId29"/>
    <p:sldId id="280" r:id="rId30"/>
    <p:sldId id="281" r:id="rId31"/>
    <p:sldId id="273" r:id="rId32"/>
    <p:sldId id="282" r:id="rId33"/>
    <p:sldId id="283" r:id="rId34"/>
    <p:sldId id="284" r:id="rId35"/>
    <p:sldId id="285" r:id="rId36"/>
    <p:sldId id="286" r:id="rId37"/>
    <p:sldId id="287" r:id="rId38"/>
    <p:sldId id="288" r:id="rId39"/>
    <p:sldId id="289" r:id="rId40"/>
    <p:sldId id="290" r:id="rId41"/>
    <p:sldId id="269" r:id="rId4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20" autoAdjust="0"/>
    <p:restoredTop sz="94660"/>
  </p:normalViewPr>
  <p:slideViewPr>
    <p:cSldViewPr>
      <p:cViewPr>
        <p:scale>
          <a:sx n="75" d="100"/>
          <a:sy n="75" d="100"/>
        </p:scale>
        <p:origin x="-990" y="-72"/>
      </p:cViewPr>
      <p:guideLst>
        <p:guide orient="horz" pos="2160"/>
        <p:guide pos="2880"/>
      </p:guideLst>
    </p:cSldViewPr>
  </p:slideViewPr>
  <p:notesTextViewPr>
    <p:cViewPr>
      <p:scale>
        <a:sx n="125" d="100"/>
        <a:sy n="125" d="100"/>
      </p:scale>
      <p:origin x="0" y="0"/>
    </p:cViewPr>
  </p:notesTextViewPr>
  <p:sorterViewPr>
    <p:cViewPr>
      <p:scale>
        <a:sx n="87" d="100"/>
        <a:sy n="87" d="100"/>
      </p:scale>
      <p:origin x="0" y="-30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1087A0-5F1E-4174-B69C-4E9C2C6DEC28}" type="doc">
      <dgm:prSet loTypeId="urn:microsoft.com/office/officeart/2005/8/layout/orgChart1" loCatId="hierarchy" qsTypeId="urn:microsoft.com/office/officeart/2005/8/quickstyle/simple1" qsCatId="simple" csTypeId="urn:microsoft.com/office/officeart/2005/8/colors/accent2_5" csCatId="accent2" phldr="1"/>
      <dgm:spPr/>
      <dgm:t>
        <a:bodyPr/>
        <a:lstStyle/>
        <a:p>
          <a:endParaRPr lang="it-IT"/>
        </a:p>
      </dgm:t>
    </dgm:pt>
    <dgm:pt modelId="{72B61A49-9C0E-43FD-8829-BE6A8A9EA974}">
      <dgm:prSet phldrT="[Tes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it-IT" sz="2800" dirty="0"/>
            <a:t>In essa lo Spirito Santo </a:t>
          </a:r>
        </a:p>
        <a:p>
          <a:pPr defTabSz="1244600">
            <a:lnSpc>
              <a:spcPct val="90000"/>
            </a:lnSpc>
            <a:spcBef>
              <a:spcPct val="0"/>
            </a:spcBef>
            <a:spcAft>
              <a:spcPct val="35000"/>
            </a:spcAft>
          </a:pPr>
          <a:r>
            <a:rPr lang="it-IT" sz="2800" dirty="0"/>
            <a:t>è</a:t>
          </a:r>
        </a:p>
        <a:p>
          <a:pPr defTabSz="1244600">
            <a:lnSpc>
              <a:spcPct val="90000"/>
            </a:lnSpc>
            <a:spcBef>
              <a:spcPct val="0"/>
            </a:spcBef>
            <a:spcAft>
              <a:spcPct val="35000"/>
            </a:spcAft>
          </a:pPr>
          <a:r>
            <a:rPr lang="it-IT" sz="2800" b="1" i="1" dirty="0"/>
            <a:t>Principio di associazione e di unificazione</a:t>
          </a:r>
        </a:p>
      </dgm:t>
    </dgm:pt>
    <dgm:pt modelId="{1206F387-BAB4-42C8-B4A6-E97B08E96597}" type="parTrans" cxnId="{41DE0499-AE44-487D-82B9-4410A11265F8}">
      <dgm:prSet/>
      <dgm:spPr/>
      <dgm:t>
        <a:bodyPr/>
        <a:lstStyle/>
        <a:p>
          <a:endParaRPr lang="it-IT"/>
        </a:p>
      </dgm:t>
    </dgm:pt>
    <dgm:pt modelId="{A9D1E71C-D5B8-4739-B353-6B301D0D3BB7}" type="sibTrans" cxnId="{41DE0499-AE44-487D-82B9-4410A11265F8}">
      <dgm:prSet/>
      <dgm:spPr/>
      <dgm:t>
        <a:bodyPr/>
        <a:lstStyle/>
        <a:p>
          <a:endParaRPr lang="it-IT"/>
        </a:p>
      </dgm:t>
    </dgm:pt>
    <dgm:pt modelId="{E4C15BCD-A6B3-480F-BB0B-6EC482291EA8}">
      <dgm:prSet phldrT="[Testo]" custT="1"/>
      <dgm:spPr/>
      <dgm:t>
        <a:bodyPr/>
        <a:lstStyle/>
        <a:p>
          <a:r>
            <a:rPr lang="it-IT" sz="2000" b="1" i="1" dirty="0"/>
            <a:t>dimora</a:t>
          </a:r>
          <a:r>
            <a:rPr lang="it-IT" sz="2000" b="0" i="0" dirty="0"/>
            <a:t> </a:t>
          </a:r>
          <a:endParaRPr lang="it-IT" sz="2000" b="1" i="1" dirty="0"/>
        </a:p>
      </dgm:t>
    </dgm:pt>
    <dgm:pt modelId="{2E5E152E-10A2-4EA6-9AA5-399A7D3027E7}" type="parTrans" cxnId="{C6EECD35-B771-4161-AB1F-C09FF9DC0DAF}">
      <dgm:prSet/>
      <dgm:spPr/>
      <dgm:t>
        <a:bodyPr/>
        <a:lstStyle/>
        <a:p>
          <a:endParaRPr lang="it-IT"/>
        </a:p>
      </dgm:t>
    </dgm:pt>
    <dgm:pt modelId="{81912B9A-7A2A-4FDA-A299-27EF535CED81}" type="sibTrans" cxnId="{C6EECD35-B771-4161-AB1F-C09FF9DC0DAF}">
      <dgm:prSet/>
      <dgm:spPr/>
      <dgm:t>
        <a:bodyPr/>
        <a:lstStyle/>
        <a:p>
          <a:endParaRPr lang="it-IT"/>
        </a:p>
      </dgm:t>
    </dgm:pt>
    <dgm:pt modelId="{684C469E-AAE9-46A3-ABF9-1F10BEFF3925}">
      <dgm:prSet phldrT="[Testo]" custT="1"/>
      <dgm:spPr/>
      <dgm:t>
        <a:bodyPr/>
        <a:lstStyle/>
        <a:p>
          <a:r>
            <a:rPr lang="it-IT" sz="1800" b="1" i="1" dirty="0"/>
            <a:t>inserisce</a:t>
          </a:r>
        </a:p>
      </dgm:t>
    </dgm:pt>
    <dgm:pt modelId="{A5EC0445-F971-4741-A3B7-7C5D55756977}" type="parTrans" cxnId="{BD91549A-1EF3-4F7E-8A78-2942A0CF2A1F}">
      <dgm:prSet/>
      <dgm:spPr/>
      <dgm:t>
        <a:bodyPr/>
        <a:lstStyle/>
        <a:p>
          <a:endParaRPr lang="it-IT"/>
        </a:p>
      </dgm:t>
    </dgm:pt>
    <dgm:pt modelId="{A2005569-C958-4ACD-8E32-6E8273986229}" type="sibTrans" cxnId="{BD91549A-1EF3-4F7E-8A78-2942A0CF2A1F}">
      <dgm:prSet/>
      <dgm:spPr/>
      <dgm:t>
        <a:bodyPr/>
        <a:lstStyle/>
        <a:p>
          <a:endParaRPr lang="it-IT"/>
        </a:p>
      </dgm:t>
    </dgm:pt>
    <dgm:pt modelId="{62A5E180-4616-45FC-B684-2CC5223C6350}">
      <dgm:prSet phldrT="[Testo]" custT="1"/>
      <dgm:spPr/>
      <dgm:t>
        <a:bodyPr/>
        <a:lstStyle/>
        <a:p>
          <a:r>
            <a:rPr lang="it-IT" sz="1800" b="1" i="1" dirty="0"/>
            <a:t>unifica</a:t>
          </a:r>
        </a:p>
      </dgm:t>
    </dgm:pt>
    <dgm:pt modelId="{73A0A89D-6CF1-4063-B974-A4E748D59C6A}" type="parTrans" cxnId="{18C5F97C-AC62-4801-B93F-EAA3D4C0611D}">
      <dgm:prSet/>
      <dgm:spPr/>
      <dgm:t>
        <a:bodyPr/>
        <a:lstStyle/>
        <a:p>
          <a:endParaRPr lang="it-IT"/>
        </a:p>
      </dgm:t>
    </dgm:pt>
    <dgm:pt modelId="{567A9AB2-2BB3-467C-8918-9809DEE4D21E}" type="sibTrans" cxnId="{18C5F97C-AC62-4801-B93F-EAA3D4C0611D}">
      <dgm:prSet/>
      <dgm:spPr/>
      <dgm:t>
        <a:bodyPr/>
        <a:lstStyle/>
        <a:p>
          <a:endParaRPr lang="it-IT"/>
        </a:p>
      </dgm:t>
    </dgm:pt>
    <dgm:pt modelId="{F86D882D-9187-4657-92B7-F5E30BDF40DC}">
      <dgm:prSet phldrT="[Testo]" custT="1"/>
      <dgm:spPr/>
      <dgm:t>
        <a:bodyPr/>
        <a:lstStyle/>
        <a:p>
          <a:r>
            <a:rPr lang="it-IT" sz="2000" b="1" i="1" dirty="0"/>
            <a:t>dirige</a:t>
          </a:r>
          <a:endParaRPr lang="it-IT" sz="900" b="1" i="1" dirty="0"/>
        </a:p>
      </dgm:t>
    </dgm:pt>
    <dgm:pt modelId="{D8216C28-2331-439D-A9FF-8286BAEDA3C9}" type="parTrans" cxnId="{8F0526A4-9CE3-4EDE-9B6A-DBFC7887A178}">
      <dgm:prSet/>
      <dgm:spPr/>
      <dgm:t>
        <a:bodyPr/>
        <a:lstStyle/>
        <a:p>
          <a:endParaRPr lang="it-IT"/>
        </a:p>
      </dgm:t>
    </dgm:pt>
    <dgm:pt modelId="{CFB42A10-2792-4C20-AAC9-91910F7523AD}" type="sibTrans" cxnId="{8F0526A4-9CE3-4EDE-9B6A-DBFC7887A178}">
      <dgm:prSet/>
      <dgm:spPr/>
      <dgm:t>
        <a:bodyPr/>
        <a:lstStyle/>
        <a:p>
          <a:endParaRPr lang="it-IT"/>
        </a:p>
      </dgm:t>
    </dgm:pt>
    <dgm:pt modelId="{D2098F52-D3C9-469C-B6C8-BEBE02B68A1E}">
      <dgm:prSet phldrT="[Testo]" custT="1"/>
      <dgm:spPr/>
      <dgm:t>
        <a:bodyPr/>
        <a:lstStyle/>
        <a:p>
          <a:r>
            <a:rPr lang="it-IT" sz="1800" b="1" i="1" dirty="0"/>
            <a:t>provvede</a:t>
          </a:r>
          <a:endParaRPr lang="it-IT" sz="900" b="1" i="1" dirty="0"/>
        </a:p>
      </dgm:t>
    </dgm:pt>
    <dgm:pt modelId="{8C5C6EA4-1187-422A-96A7-E4A9BD255F61}" type="parTrans" cxnId="{93859E9D-6793-4171-B7AE-AF58883A2F06}">
      <dgm:prSet/>
      <dgm:spPr/>
      <dgm:t>
        <a:bodyPr/>
        <a:lstStyle/>
        <a:p>
          <a:endParaRPr lang="it-IT"/>
        </a:p>
      </dgm:t>
    </dgm:pt>
    <dgm:pt modelId="{8336A8ED-7C09-43C1-B4B9-C5E8E24ED8F3}" type="sibTrans" cxnId="{93859E9D-6793-4171-B7AE-AF58883A2F06}">
      <dgm:prSet/>
      <dgm:spPr/>
      <dgm:t>
        <a:bodyPr/>
        <a:lstStyle/>
        <a:p>
          <a:endParaRPr lang="it-IT"/>
        </a:p>
      </dgm:t>
    </dgm:pt>
    <dgm:pt modelId="{2B305050-8D2F-4DEC-B3D7-E3CBCE85E6F0}" type="pres">
      <dgm:prSet presAssocID="{EE1087A0-5F1E-4174-B69C-4E9C2C6DEC28}" presName="hierChild1" presStyleCnt="0">
        <dgm:presLayoutVars>
          <dgm:orgChart val="1"/>
          <dgm:chPref val="1"/>
          <dgm:dir/>
          <dgm:animOne val="branch"/>
          <dgm:animLvl val="lvl"/>
          <dgm:resizeHandles/>
        </dgm:presLayoutVars>
      </dgm:prSet>
      <dgm:spPr/>
      <dgm:t>
        <a:bodyPr/>
        <a:lstStyle/>
        <a:p>
          <a:endParaRPr lang="it-IT"/>
        </a:p>
      </dgm:t>
    </dgm:pt>
    <dgm:pt modelId="{2769C12B-7B3D-4BFE-B609-C5F563A25E3E}" type="pres">
      <dgm:prSet presAssocID="{72B61A49-9C0E-43FD-8829-BE6A8A9EA974}" presName="hierRoot1" presStyleCnt="0">
        <dgm:presLayoutVars>
          <dgm:hierBranch val="init"/>
        </dgm:presLayoutVars>
      </dgm:prSet>
      <dgm:spPr/>
    </dgm:pt>
    <dgm:pt modelId="{6F51CC7A-E173-4629-88C0-F6420D16B556}" type="pres">
      <dgm:prSet presAssocID="{72B61A49-9C0E-43FD-8829-BE6A8A9EA974}" presName="rootComposite1" presStyleCnt="0"/>
      <dgm:spPr/>
    </dgm:pt>
    <dgm:pt modelId="{2F858593-72AD-4DD8-9DB6-A8B94CEC69F3}" type="pres">
      <dgm:prSet presAssocID="{72B61A49-9C0E-43FD-8829-BE6A8A9EA974}" presName="rootText1" presStyleLbl="node0" presStyleIdx="0" presStyleCnt="1" custScaleX="355939" custScaleY="302159">
        <dgm:presLayoutVars>
          <dgm:chPref val="3"/>
        </dgm:presLayoutVars>
      </dgm:prSet>
      <dgm:spPr/>
      <dgm:t>
        <a:bodyPr/>
        <a:lstStyle/>
        <a:p>
          <a:endParaRPr lang="it-IT"/>
        </a:p>
      </dgm:t>
    </dgm:pt>
    <dgm:pt modelId="{03857E60-2B4C-4599-B76A-1FB22795347A}" type="pres">
      <dgm:prSet presAssocID="{72B61A49-9C0E-43FD-8829-BE6A8A9EA974}" presName="rootConnector1" presStyleLbl="node1" presStyleIdx="0" presStyleCnt="0"/>
      <dgm:spPr/>
      <dgm:t>
        <a:bodyPr/>
        <a:lstStyle/>
        <a:p>
          <a:endParaRPr lang="it-IT"/>
        </a:p>
      </dgm:t>
    </dgm:pt>
    <dgm:pt modelId="{AA8489D2-0124-4C93-AE9C-FE4161ACFEA9}" type="pres">
      <dgm:prSet presAssocID="{72B61A49-9C0E-43FD-8829-BE6A8A9EA974}" presName="hierChild2" presStyleCnt="0"/>
      <dgm:spPr/>
    </dgm:pt>
    <dgm:pt modelId="{71478105-C196-410E-8F2A-0EEEA18A0CCB}" type="pres">
      <dgm:prSet presAssocID="{2E5E152E-10A2-4EA6-9AA5-399A7D3027E7}" presName="Name37" presStyleLbl="parChTrans1D2" presStyleIdx="0" presStyleCnt="5"/>
      <dgm:spPr/>
      <dgm:t>
        <a:bodyPr/>
        <a:lstStyle/>
        <a:p>
          <a:endParaRPr lang="it-IT"/>
        </a:p>
      </dgm:t>
    </dgm:pt>
    <dgm:pt modelId="{BD200424-7F7B-49C9-B59D-5AD76523AC3A}" type="pres">
      <dgm:prSet presAssocID="{E4C15BCD-A6B3-480F-BB0B-6EC482291EA8}" presName="hierRoot2" presStyleCnt="0">
        <dgm:presLayoutVars>
          <dgm:hierBranch val="init"/>
        </dgm:presLayoutVars>
      </dgm:prSet>
      <dgm:spPr/>
    </dgm:pt>
    <dgm:pt modelId="{BE5F2DA0-587C-4289-9714-7B6A9780BC32}" type="pres">
      <dgm:prSet presAssocID="{E4C15BCD-A6B3-480F-BB0B-6EC482291EA8}" presName="rootComposite" presStyleCnt="0"/>
      <dgm:spPr/>
    </dgm:pt>
    <dgm:pt modelId="{1CFDC6E1-C44B-4ECF-BE6E-378E2F275780}" type="pres">
      <dgm:prSet presAssocID="{E4C15BCD-A6B3-480F-BB0B-6EC482291EA8}" presName="rootText" presStyleLbl="node2" presStyleIdx="0" presStyleCnt="5">
        <dgm:presLayoutVars>
          <dgm:chPref val="3"/>
        </dgm:presLayoutVars>
      </dgm:prSet>
      <dgm:spPr/>
      <dgm:t>
        <a:bodyPr/>
        <a:lstStyle/>
        <a:p>
          <a:endParaRPr lang="it-IT"/>
        </a:p>
      </dgm:t>
    </dgm:pt>
    <dgm:pt modelId="{29755CAA-484F-4CC8-9814-1397197168B1}" type="pres">
      <dgm:prSet presAssocID="{E4C15BCD-A6B3-480F-BB0B-6EC482291EA8}" presName="rootConnector" presStyleLbl="node2" presStyleIdx="0" presStyleCnt="5"/>
      <dgm:spPr/>
      <dgm:t>
        <a:bodyPr/>
        <a:lstStyle/>
        <a:p>
          <a:endParaRPr lang="it-IT"/>
        </a:p>
      </dgm:t>
    </dgm:pt>
    <dgm:pt modelId="{F9EFF08A-966B-4571-86DE-140C352B2EA9}" type="pres">
      <dgm:prSet presAssocID="{E4C15BCD-A6B3-480F-BB0B-6EC482291EA8}" presName="hierChild4" presStyleCnt="0"/>
      <dgm:spPr/>
    </dgm:pt>
    <dgm:pt modelId="{CBC067BB-9F58-49F3-8FC2-E6277F6A965D}" type="pres">
      <dgm:prSet presAssocID="{E4C15BCD-A6B3-480F-BB0B-6EC482291EA8}" presName="hierChild5" presStyleCnt="0"/>
      <dgm:spPr/>
    </dgm:pt>
    <dgm:pt modelId="{59E34F5D-44D6-4F04-97BB-390DEB50744E}" type="pres">
      <dgm:prSet presAssocID="{A5EC0445-F971-4741-A3B7-7C5D55756977}" presName="Name37" presStyleLbl="parChTrans1D2" presStyleIdx="1" presStyleCnt="5"/>
      <dgm:spPr/>
      <dgm:t>
        <a:bodyPr/>
        <a:lstStyle/>
        <a:p>
          <a:endParaRPr lang="it-IT"/>
        </a:p>
      </dgm:t>
    </dgm:pt>
    <dgm:pt modelId="{30032627-BD46-4E5C-B54E-CC3E34ED87F6}" type="pres">
      <dgm:prSet presAssocID="{684C469E-AAE9-46A3-ABF9-1F10BEFF3925}" presName="hierRoot2" presStyleCnt="0">
        <dgm:presLayoutVars>
          <dgm:hierBranch val="init"/>
        </dgm:presLayoutVars>
      </dgm:prSet>
      <dgm:spPr/>
    </dgm:pt>
    <dgm:pt modelId="{74D19384-4D00-46BA-8697-FCAD650D2656}" type="pres">
      <dgm:prSet presAssocID="{684C469E-AAE9-46A3-ABF9-1F10BEFF3925}" presName="rootComposite" presStyleCnt="0"/>
      <dgm:spPr/>
    </dgm:pt>
    <dgm:pt modelId="{DD1FAF71-B885-453D-9407-BCB69995DD91}" type="pres">
      <dgm:prSet presAssocID="{684C469E-AAE9-46A3-ABF9-1F10BEFF3925}" presName="rootText" presStyleLbl="node2" presStyleIdx="1" presStyleCnt="5">
        <dgm:presLayoutVars>
          <dgm:chPref val="3"/>
        </dgm:presLayoutVars>
      </dgm:prSet>
      <dgm:spPr/>
      <dgm:t>
        <a:bodyPr/>
        <a:lstStyle/>
        <a:p>
          <a:endParaRPr lang="it-IT"/>
        </a:p>
      </dgm:t>
    </dgm:pt>
    <dgm:pt modelId="{9B1B3645-AA76-4C38-B4D6-BD10CF378347}" type="pres">
      <dgm:prSet presAssocID="{684C469E-AAE9-46A3-ABF9-1F10BEFF3925}" presName="rootConnector" presStyleLbl="node2" presStyleIdx="1" presStyleCnt="5"/>
      <dgm:spPr/>
      <dgm:t>
        <a:bodyPr/>
        <a:lstStyle/>
        <a:p>
          <a:endParaRPr lang="it-IT"/>
        </a:p>
      </dgm:t>
    </dgm:pt>
    <dgm:pt modelId="{E687A6D6-EBEE-42AD-ACB3-36E1ADF08F88}" type="pres">
      <dgm:prSet presAssocID="{684C469E-AAE9-46A3-ABF9-1F10BEFF3925}" presName="hierChild4" presStyleCnt="0"/>
      <dgm:spPr/>
    </dgm:pt>
    <dgm:pt modelId="{F8573060-C102-448E-84FA-CB6038BE972F}" type="pres">
      <dgm:prSet presAssocID="{684C469E-AAE9-46A3-ABF9-1F10BEFF3925}" presName="hierChild5" presStyleCnt="0"/>
      <dgm:spPr/>
    </dgm:pt>
    <dgm:pt modelId="{E201CF93-9895-4B98-AF4F-3B33B5F95A10}" type="pres">
      <dgm:prSet presAssocID="{73A0A89D-6CF1-4063-B974-A4E748D59C6A}" presName="Name37" presStyleLbl="parChTrans1D2" presStyleIdx="2" presStyleCnt="5"/>
      <dgm:spPr/>
      <dgm:t>
        <a:bodyPr/>
        <a:lstStyle/>
        <a:p>
          <a:endParaRPr lang="it-IT"/>
        </a:p>
      </dgm:t>
    </dgm:pt>
    <dgm:pt modelId="{0EF0D743-87C3-4FC8-AF9C-86198D498A53}" type="pres">
      <dgm:prSet presAssocID="{62A5E180-4616-45FC-B684-2CC5223C6350}" presName="hierRoot2" presStyleCnt="0">
        <dgm:presLayoutVars>
          <dgm:hierBranch val="init"/>
        </dgm:presLayoutVars>
      </dgm:prSet>
      <dgm:spPr/>
    </dgm:pt>
    <dgm:pt modelId="{2AEC3F4E-51D6-4213-9BE9-0B8F88C127B0}" type="pres">
      <dgm:prSet presAssocID="{62A5E180-4616-45FC-B684-2CC5223C6350}" presName="rootComposite" presStyleCnt="0"/>
      <dgm:spPr/>
    </dgm:pt>
    <dgm:pt modelId="{FEC43DD7-A95A-4B4B-B18A-AF8896305C95}" type="pres">
      <dgm:prSet presAssocID="{62A5E180-4616-45FC-B684-2CC5223C6350}" presName="rootText" presStyleLbl="node2" presStyleIdx="2" presStyleCnt="5">
        <dgm:presLayoutVars>
          <dgm:chPref val="3"/>
        </dgm:presLayoutVars>
      </dgm:prSet>
      <dgm:spPr/>
      <dgm:t>
        <a:bodyPr/>
        <a:lstStyle/>
        <a:p>
          <a:endParaRPr lang="it-IT"/>
        </a:p>
      </dgm:t>
    </dgm:pt>
    <dgm:pt modelId="{F189EC52-574D-45D7-BA23-673B40DDC385}" type="pres">
      <dgm:prSet presAssocID="{62A5E180-4616-45FC-B684-2CC5223C6350}" presName="rootConnector" presStyleLbl="node2" presStyleIdx="2" presStyleCnt="5"/>
      <dgm:spPr/>
      <dgm:t>
        <a:bodyPr/>
        <a:lstStyle/>
        <a:p>
          <a:endParaRPr lang="it-IT"/>
        </a:p>
      </dgm:t>
    </dgm:pt>
    <dgm:pt modelId="{689C0750-DB16-42AF-973C-A51C9AA31294}" type="pres">
      <dgm:prSet presAssocID="{62A5E180-4616-45FC-B684-2CC5223C6350}" presName="hierChild4" presStyleCnt="0"/>
      <dgm:spPr/>
    </dgm:pt>
    <dgm:pt modelId="{2062DAA9-D342-40E3-830D-B49D6EF99642}" type="pres">
      <dgm:prSet presAssocID="{62A5E180-4616-45FC-B684-2CC5223C6350}" presName="hierChild5" presStyleCnt="0"/>
      <dgm:spPr/>
    </dgm:pt>
    <dgm:pt modelId="{6CB7737D-73AB-49A8-9F63-7A06679CF6DD}" type="pres">
      <dgm:prSet presAssocID="{8C5C6EA4-1187-422A-96A7-E4A9BD255F61}" presName="Name37" presStyleLbl="parChTrans1D2" presStyleIdx="3" presStyleCnt="5"/>
      <dgm:spPr/>
      <dgm:t>
        <a:bodyPr/>
        <a:lstStyle/>
        <a:p>
          <a:endParaRPr lang="it-IT"/>
        </a:p>
      </dgm:t>
    </dgm:pt>
    <dgm:pt modelId="{80699979-4671-487F-9905-E5A12B9CB3F8}" type="pres">
      <dgm:prSet presAssocID="{D2098F52-D3C9-469C-B6C8-BEBE02B68A1E}" presName="hierRoot2" presStyleCnt="0">
        <dgm:presLayoutVars>
          <dgm:hierBranch val="init"/>
        </dgm:presLayoutVars>
      </dgm:prSet>
      <dgm:spPr/>
    </dgm:pt>
    <dgm:pt modelId="{B922D1F0-B40C-4B5A-9494-5C9CC8F52C73}" type="pres">
      <dgm:prSet presAssocID="{D2098F52-D3C9-469C-B6C8-BEBE02B68A1E}" presName="rootComposite" presStyleCnt="0"/>
      <dgm:spPr/>
    </dgm:pt>
    <dgm:pt modelId="{5CF05166-C465-4C65-939B-0E825CA6D795}" type="pres">
      <dgm:prSet presAssocID="{D2098F52-D3C9-469C-B6C8-BEBE02B68A1E}" presName="rootText" presStyleLbl="node2" presStyleIdx="3" presStyleCnt="5">
        <dgm:presLayoutVars>
          <dgm:chPref val="3"/>
        </dgm:presLayoutVars>
      </dgm:prSet>
      <dgm:spPr/>
      <dgm:t>
        <a:bodyPr/>
        <a:lstStyle/>
        <a:p>
          <a:endParaRPr lang="it-IT"/>
        </a:p>
      </dgm:t>
    </dgm:pt>
    <dgm:pt modelId="{93CFF822-A60D-4FD6-899F-AA79F19F71B7}" type="pres">
      <dgm:prSet presAssocID="{D2098F52-D3C9-469C-B6C8-BEBE02B68A1E}" presName="rootConnector" presStyleLbl="node2" presStyleIdx="3" presStyleCnt="5"/>
      <dgm:spPr/>
      <dgm:t>
        <a:bodyPr/>
        <a:lstStyle/>
        <a:p>
          <a:endParaRPr lang="it-IT"/>
        </a:p>
      </dgm:t>
    </dgm:pt>
    <dgm:pt modelId="{D3680936-9591-4870-87AC-35612422D3F0}" type="pres">
      <dgm:prSet presAssocID="{D2098F52-D3C9-469C-B6C8-BEBE02B68A1E}" presName="hierChild4" presStyleCnt="0"/>
      <dgm:spPr/>
    </dgm:pt>
    <dgm:pt modelId="{8A83F98B-A657-487B-B47B-794AADF2C167}" type="pres">
      <dgm:prSet presAssocID="{D2098F52-D3C9-469C-B6C8-BEBE02B68A1E}" presName="hierChild5" presStyleCnt="0"/>
      <dgm:spPr/>
    </dgm:pt>
    <dgm:pt modelId="{555AA41E-2DE9-4BB6-8ABC-E629317B9421}" type="pres">
      <dgm:prSet presAssocID="{D8216C28-2331-439D-A9FF-8286BAEDA3C9}" presName="Name37" presStyleLbl="parChTrans1D2" presStyleIdx="4" presStyleCnt="5"/>
      <dgm:spPr/>
      <dgm:t>
        <a:bodyPr/>
        <a:lstStyle/>
        <a:p>
          <a:endParaRPr lang="it-IT"/>
        </a:p>
      </dgm:t>
    </dgm:pt>
    <dgm:pt modelId="{98A33376-92BF-40EA-AEC1-6304C98C069D}" type="pres">
      <dgm:prSet presAssocID="{F86D882D-9187-4657-92B7-F5E30BDF40DC}" presName="hierRoot2" presStyleCnt="0">
        <dgm:presLayoutVars>
          <dgm:hierBranch val="init"/>
        </dgm:presLayoutVars>
      </dgm:prSet>
      <dgm:spPr/>
    </dgm:pt>
    <dgm:pt modelId="{E2BA81C9-32F9-4D36-B847-B35358B50060}" type="pres">
      <dgm:prSet presAssocID="{F86D882D-9187-4657-92B7-F5E30BDF40DC}" presName="rootComposite" presStyleCnt="0"/>
      <dgm:spPr/>
    </dgm:pt>
    <dgm:pt modelId="{C600EA3B-E36C-4809-A19E-12712CD8EFC6}" type="pres">
      <dgm:prSet presAssocID="{F86D882D-9187-4657-92B7-F5E30BDF40DC}" presName="rootText" presStyleLbl="node2" presStyleIdx="4" presStyleCnt="5">
        <dgm:presLayoutVars>
          <dgm:chPref val="3"/>
        </dgm:presLayoutVars>
      </dgm:prSet>
      <dgm:spPr/>
      <dgm:t>
        <a:bodyPr/>
        <a:lstStyle/>
        <a:p>
          <a:endParaRPr lang="it-IT"/>
        </a:p>
      </dgm:t>
    </dgm:pt>
    <dgm:pt modelId="{C621A917-848A-4AA6-BB60-06DB3961AE7A}" type="pres">
      <dgm:prSet presAssocID="{F86D882D-9187-4657-92B7-F5E30BDF40DC}" presName="rootConnector" presStyleLbl="node2" presStyleIdx="4" presStyleCnt="5"/>
      <dgm:spPr/>
      <dgm:t>
        <a:bodyPr/>
        <a:lstStyle/>
        <a:p>
          <a:endParaRPr lang="it-IT"/>
        </a:p>
      </dgm:t>
    </dgm:pt>
    <dgm:pt modelId="{D3C8C225-3F82-403C-B5C7-7A029D4FF0F2}" type="pres">
      <dgm:prSet presAssocID="{F86D882D-9187-4657-92B7-F5E30BDF40DC}" presName="hierChild4" presStyleCnt="0"/>
      <dgm:spPr/>
    </dgm:pt>
    <dgm:pt modelId="{951CAC1C-E797-43D0-A870-FE784EF6D11D}" type="pres">
      <dgm:prSet presAssocID="{F86D882D-9187-4657-92B7-F5E30BDF40DC}" presName="hierChild5" presStyleCnt="0"/>
      <dgm:spPr/>
    </dgm:pt>
    <dgm:pt modelId="{026CFAC2-3AA7-4083-AEE5-5AAD56F2E277}" type="pres">
      <dgm:prSet presAssocID="{72B61A49-9C0E-43FD-8829-BE6A8A9EA974}" presName="hierChild3" presStyleCnt="0"/>
      <dgm:spPr/>
    </dgm:pt>
  </dgm:ptLst>
  <dgm:cxnLst>
    <dgm:cxn modelId="{41DE0499-AE44-487D-82B9-4410A11265F8}" srcId="{EE1087A0-5F1E-4174-B69C-4E9C2C6DEC28}" destId="{72B61A49-9C0E-43FD-8829-BE6A8A9EA974}" srcOrd="0" destOrd="0" parTransId="{1206F387-BAB4-42C8-B4A6-E97B08E96597}" sibTransId="{A9D1E71C-D5B8-4739-B353-6B301D0D3BB7}"/>
    <dgm:cxn modelId="{4420AC4B-9A5D-40B4-A8B6-4E0F4C50C774}" type="presOf" srcId="{EE1087A0-5F1E-4174-B69C-4E9C2C6DEC28}" destId="{2B305050-8D2F-4DEC-B3D7-E3CBCE85E6F0}" srcOrd="0" destOrd="0" presId="urn:microsoft.com/office/officeart/2005/8/layout/orgChart1"/>
    <dgm:cxn modelId="{56578CF3-FC9E-436D-98F0-19486D7F97AB}" type="presOf" srcId="{2E5E152E-10A2-4EA6-9AA5-399A7D3027E7}" destId="{71478105-C196-410E-8F2A-0EEEA18A0CCB}" srcOrd="0" destOrd="0" presId="urn:microsoft.com/office/officeart/2005/8/layout/orgChart1"/>
    <dgm:cxn modelId="{03479145-0EA5-470B-8853-F56C3443969B}" type="presOf" srcId="{A5EC0445-F971-4741-A3B7-7C5D55756977}" destId="{59E34F5D-44D6-4F04-97BB-390DEB50744E}" srcOrd="0" destOrd="0" presId="urn:microsoft.com/office/officeart/2005/8/layout/orgChart1"/>
    <dgm:cxn modelId="{8F0526A4-9CE3-4EDE-9B6A-DBFC7887A178}" srcId="{72B61A49-9C0E-43FD-8829-BE6A8A9EA974}" destId="{F86D882D-9187-4657-92B7-F5E30BDF40DC}" srcOrd="4" destOrd="0" parTransId="{D8216C28-2331-439D-A9FF-8286BAEDA3C9}" sibTransId="{CFB42A10-2792-4C20-AAC9-91910F7523AD}"/>
    <dgm:cxn modelId="{C76161D3-D838-42A3-8034-05CABF98D81C}" type="presOf" srcId="{62A5E180-4616-45FC-B684-2CC5223C6350}" destId="{FEC43DD7-A95A-4B4B-B18A-AF8896305C95}" srcOrd="0" destOrd="0" presId="urn:microsoft.com/office/officeart/2005/8/layout/orgChart1"/>
    <dgm:cxn modelId="{10FA6B44-4D46-437B-BF8E-AEA5C4EB35AA}" type="presOf" srcId="{D8216C28-2331-439D-A9FF-8286BAEDA3C9}" destId="{555AA41E-2DE9-4BB6-8ABC-E629317B9421}" srcOrd="0" destOrd="0" presId="urn:microsoft.com/office/officeart/2005/8/layout/orgChart1"/>
    <dgm:cxn modelId="{17E122F9-A4EE-4436-A723-3DFC06C049A5}" type="presOf" srcId="{62A5E180-4616-45FC-B684-2CC5223C6350}" destId="{F189EC52-574D-45D7-BA23-673B40DDC385}" srcOrd="1" destOrd="0" presId="urn:microsoft.com/office/officeart/2005/8/layout/orgChart1"/>
    <dgm:cxn modelId="{B784296B-4A36-46EB-A0CC-7536AD147DCD}" type="presOf" srcId="{72B61A49-9C0E-43FD-8829-BE6A8A9EA974}" destId="{2F858593-72AD-4DD8-9DB6-A8B94CEC69F3}" srcOrd="0" destOrd="0" presId="urn:microsoft.com/office/officeart/2005/8/layout/orgChart1"/>
    <dgm:cxn modelId="{6544C535-2834-42D6-A1BF-C635197A75C5}" type="presOf" srcId="{E4C15BCD-A6B3-480F-BB0B-6EC482291EA8}" destId="{1CFDC6E1-C44B-4ECF-BE6E-378E2F275780}" srcOrd="0" destOrd="0" presId="urn:microsoft.com/office/officeart/2005/8/layout/orgChart1"/>
    <dgm:cxn modelId="{18C5F97C-AC62-4801-B93F-EAA3D4C0611D}" srcId="{72B61A49-9C0E-43FD-8829-BE6A8A9EA974}" destId="{62A5E180-4616-45FC-B684-2CC5223C6350}" srcOrd="2" destOrd="0" parTransId="{73A0A89D-6CF1-4063-B974-A4E748D59C6A}" sibTransId="{567A9AB2-2BB3-467C-8918-9809DEE4D21E}"/>
    <dgm:cxn modelId="{BD91549A-1EF3-4F7E-8A78-2942A0CF2A1F}" srcId="{72B61A49-9C0E-43FD-8829-BE6A8A9EA974}" destId="{684C469E-AAE9-46A3-ABF9-1F10BEFF3925}" srcOrd="1" destOrd="0" parTransId="{A5EC0445-F971-4741-A3B7-7C5D55756977}" sibTransId="{A2005569-C958-4ACD-8E32-6E8273986229}"/>
    <dgm:cxn modelId="{93859E9D-6793-4171-B7AE-AF58883A2F06}" srcId="{72B61A49-9C0E-43FD-8829-BE6A8A9EA974}" destId="{D2098F52-D3C9-469C-B6C8-BEBE02B68A1E}" srcOrd="3" destOrd="0" parTransId="{8C5C6EA4-1187-422A-96A7-E4A9BD255F61}" sibTransId="{8336A8ED-7C09-43C1-B4B9-C5E8E24ED8F3}"/>
    <dgm:cxn modelId="{546BFAD9-F8AD-416D-9D59-5E1939A18725}" type="presOf" srcId="{F86D882D-9187-4657-92B7-F5E30BDF40DC}" destId="{C621A917-848A-4AA6-BB60-06DB3961AE7A}" srcOrd="1" destOrd="0" presId="urn:microsoft.com/office/officeart/2005/8/layout/orgChart1"/>
    <dgm:cxn modelId="{C6EECD35-B771-4161-AB1F-C09FF9DC0DAF}" srcId="{72B61A49-9C0E-43FD-8829-BE6A8A9EA974}" destId="{E4C15BCD-A6B3-480F-BB0B-6EC482291EA8}" srcOrd="0" destOrd="0" parTransId="{2E5E152E-10A2-4EA6-9AA5-399A7D3027E7}" sibTransId="{81912B9A-7A2A-4FDA-A299-27EF535CED81}"/>
    <dgm:cxn modelId="{1BA19105-272F-4D5B-B15E-1BC6A829B9A4}" type="presOf" srcId="{73A0A89D-6CF1-4063-B974-A4E748D59C6A}" destId="{E201CF93-9895-4B98-AF4F-3B33B5F95A10}" srcOrd="0" destOrd="0" presId="urn:microsoft.com/office/officeart/2005/8/layout/orgChart1"/>
    <dgm:cxn modelId="{8E76C94A-C53A-4D0D-82A3-5D6CA6E8A913}" type="presOf" srcId="{F86D882D-9187-4657-92B7-F5E30BDF40DC}" destId="{C600EA3B-E36C-4809-A19E-12712CD8EFC6}" srcOrd="0" destOrd="0" presId="urn:microsoft.com/office/officeart/2005/8/layout/orgChart1"/>
    <dgm:cxn modelId="{DB3D6BB6-C8BB-44BF-BF27-DAB3744B0F59}" type="presOf" srcId="{684C469E-AAE9-46A3-ABF9-1F10BEFF3925}" destId="{9B1B3645-AA76-4C38-B4D6-BD10CF378347}" srcOrd="1" destOrd="0" presId="urn:microsoft.com/office/officeart/2005/8/layout/orgChart1"/>
    <dgm:cxn modelId="{167DBEB5-B2B0-4058-995F-71A19468926C}" type="presOf" srcId="{D2098F52-D3C9-469C-B6C8-BEBE02B68A1E}" destId="{93CFF822-A60D-4FD6-899F-AA79F19F71B7}" srcOrd="1" destOrd="0" presId="urn:microsoft.com/office/officeart/2005/8/layout/orgChart1"/>
    <dgm:cxn modelId="{A004030E-6808-4454-982E-0553D1904837}" type="presOf" srcId="{E4C15BCD-A6B3-480F-BB0B-6EC482291EA8}" destId="{29755CAA-484F-4CC8-9814-1397197168B1}" srcOrd="1" destOrd="0" presId="urn:microsoft.com/office/officeart/2005/8/layout/orgChart1"/>
    <dgm:cxn modelId="{EB8D6C6F-500F-4120-B611-7E0BEA8527F9}" type="presOf" srcId="{D2098F52-D3C9-469C-B6C8-BEBE02B68A1E}" destId="{5CF05166-C465-4C65-939B-0E825CA6D795}" srcOrd="0" destOrd="0" presId="urn:microsoft.com/office/officeart/2005/8/layout/orgChart1"/>
    <dgm:cxn modelId="{F0863DE7-215D-4AC2-B408-FDFA4D92E5FF}" type="presOf" srcId="{8C5C6EA4-1187-422A-96A7-E4A9BD255F61}" destId="{6CB7737D-73AB-49A8-9F63-7A06679CF6DD}" srcOrd="0" destOrd="0" presId="urn:microsoft.com/office/officeart/2005/8/layout/orgChart1"/>
    <dgm:cxn modelId="{28B35792-7CD9-4161-8BDB-1E5C4489D35E}" type="presOf" srcId="{72B61A49-9C0E-43FD-8829-BE6A8A9EA974}" destId="{03857E60-2B4C-4599-B76A-1FB22795347A}" srcOrd="1" destOrd="0" presId="urn:microsoft.com/office/officeart/2005/8/layout/orgChart1"/>
    <dgm:cxn modelId="{DF101681-EF4A-4607-BD92-EF3AF584F095}" type="presOf" srcId="{684C469E-AAE9-46A3-ABF9-1F10BEFF3925}" destId="{DD1FAF71-B885-453D-9407-BCB69995DD91}" srcOrd="0" destOrd="0" presId="urn:microsoft.com/office/officeart/2005/8/layout/orgChart1"/>
    <dgm:cxn modelId="{59DA5677-3907-4F1C-9458-DE6497A575D2}" type="presParOf" srcId="{2B305050-8D2F-4DEC-B3D7-E3CBCE85E6F0}" destId="{2769C12B-7B3D-4BFE-B609-C5F563A25E3E}" srcOrd="0" destOrd="0" presId="urn:microsoft.com/office/officeart/2005/8/layout/orgChart1"/>
    <dgm:cxn modelId="{801E623B-22F6-492F-8AC4-4FB54829AA60}" type="presParOf" srcId="{2769C12B-7B3D-4BFE-B609-C5F563A25E3E}" destId="{6F51CC7A-E173-4629-88C0-F6420D16B556}" srcOrd="0" destOrd="0" presId="urn:microsoft.com/office/officeart/2005/8/layout/orgChart1"/>
    <dgm:cxn modelId="{E4914939-FAB9-460D-AA21-7190F3597D57}" type="presParOf" srcId="{6F51CC7A-E173-4629-88C0-F6420D16B556}" destId="{2F858593-72AD-4DD8-9DB6-A8B94CEC69F3}" srcOrd="0" destOrd="0" presId="urn:microsoft.com/office/officeart/2005/8/layout/orgChart1"/>
    <dgm:cxn modelId="{F75877E2-C727-425C-B95F-C42FB38530E9}" type="presParOf" srcId="{6F51CC7A-E173-4629-88C0-F6420D16B556}" destId="{03857E60-2B4C-4599-B76A-1FB22795347A}" srcOrd="1" destOrd="0" presId="urn:microsoft.com/office/officeart/2005/8/layout/orgChart1"/>
    <dgm:cxn modelId="{A931321E-75BE-400C-8672-5F95513F6595}" type="presParOf" srcId="{2769C12B-7B3D-4BFE-B609-C5F563A25E3E}" destId="{AA8489D2-0124-4C93-AE9C-FE4161ACFEA9}" srcOrd="1" destOrd="0" presId="urn:microsoft.com/office/officeart/2005/8/layout/orgChart1"/>
    <dgm:cxn modelId="{C4B1ACCB-5078-450F-9D4B-8E94D135C77C}" type="presParOf" srcId="{AA8489D2-0124-4C93-AE9C-FE4161ACFEA9}" destId="{71478105-C196-410E-8F2A-0EEEA18A0CCB}" srcOrd="0" destOrd="0" presId="urn:microsoft.com/office/officeart/2005/8/layout/orgChart1"/>
    <dgm:cxn modelId="{B0F9137E-ED8F-4A5D-9066-0E05416DD778}" type="presParOf" srcId="{AA8489D2-0124-4C93-AE9C-FE4161ACFEA9}" destId="{BD200424-7F7B-49C9-B59D-5AD76523AC3A}" srcOrd="1" destOrd="0" presId="urn:microsoft.com/office/officeart/2005/8/layout/orgChart1"/>
    <dgm:cxn modelId="{9CACDAFD-BAD5-444F-B3D5-CBD82287583E}" type="presParOf" srcId="{BD200424-7F7B-49C9-B59D-5AD76523AC3A}" destId="{BE5F2DA0-587C-4289-9714-7B6A9780BC32}" srcOrd="0" destOrd="0" presId="urn:microsoft.com/office/officeart/2005/8/layout/orgChart1"/>
    <dgm:cxn modelId="{CB9EA12E-522C-43A4-B3DE-EDD9099DA813}" type="presParOf" srcId="{BE5F2DA0-587C-4289-9714-7B6A9780BC32}" destId="{1CFDC6E1-C44B-4ECF-BE6E-378E2F275780}" srcOrd="0" destOrd="0" presId="urn:microsoft.com/office/officeart/2005/8/layout/orgChart1"/>
    <dgm:cxn modelId="{0B4C4333-FE15-4082-A395-FC41303E0092}" type="presParOf" srcId="{BE5F2DA0-587C-4289-9714-7B6A9780BC32}" destId="{29755CAA-484F-4CC8-9814-1397197168B1}" srcOrd="1" destOrd="0" presId="urn:microsoft.com/office/officeart/2005/8/layout/orgChart1"/>
    <dgm:cxn modelId="{987C6FEB-4D0C-4277-8F28-A4D6FF580CC5}" type="presParOf" srcId="{BD200424-7F7B-49C9-B59D-5AD76523AC3A}" destId="{F9EFF08A-966B-4571-86DE-140C352B2EA9}" srcOrd="1" destOrd="0" presId="urn:microsoft.com/office/officeart/2005/8/layout/orgChart1"/>
    <dgm:cxn modelId="{EC63A6FF-D33F-4A38-9C73-A7B599DEC827}" type="presParOf" srcId="{BD200424-7F7B-49C9-B59D-5AD76523AC3A}" destId="{CBC067BB-9F58-49F3-8FC2-E6277F6A965D}" srcOrd="2" destOrd="0" presId="urn:microsoft.com/office/officeart/2005/8/layout/orgChart1"/>
    <dgm:cxn modelId="{9F0063A8-E734-4C02-BDF9-40A3B183795B}" type="presParOf" srcId="{AA8489D2-0124-4C93-AE9C-FE4161ACFEA9}" destId="{59E34F5D-44D6-4F04-97BB-390DEB50744E}" srcOrd="2" destOrd="0" presId="urn:microsoft.com/office/officeart/2005/8/layout/orgChart1"/>
    <dgm:cxn modelId="{F2E02E53-7E7A-4FFB-B378-22A45AF6C202}" type="presParOf" srcId="{AA8489D2-0124-4C93-AE9C-FE4161ACFEA9}" destId="{30032627-BD46-4E5C-B54E-CC3E34ED87F6}" srcOrd="3" destOrd="0" presId="urn:microsoft.com/office/officeart/2005/8/layout/orgChart1"/>
    <dgm:cxn modelId="{09141E5C-FE89-49C7-A3E2-4083EE22BD91}" type="presParOf" srcId="{30032627-BD46-4E5C-B54E-CC3E34ED87F6}" destId="{74D19384-4D00-46BA-8697-FCAD650D2656}" srcOrd="0" destOrd="0" presId="urn:microsoft.com/office/officeart/2005/8/layout/orgChart1"/>
    <dgm:cxn modelId="{A96C26CC-5E81-4E8C-8AF5-B5EB1ADE307C}" type="presParOf" srcId="{74D19384-4D00-46BA-8697-FCAD650D2656}" destId="{DD1FAF71-B885-453D-9407-BCB69995DD91}" srcOrd="0" destOrd="0" presId="urn:microsoft.com/office/officeart/2005/8/layout/orgChart1"/>
    <dgm:cxn modelId="{5996E541-975C-45BF-BB29-D0F056C1739E}" type="presParOf" srcId="{74D19384-4D00-46BA-8697-FCAD650D2656}" destId="{9B1B3645-AA76-4C38-B4D6-BD10CF378347}" srcOrd="1" destOrd="0" presId="urn:microsoft.com/office/officeart/2005/8/layout/orgChart1"/>
    <dgm:cxn modelId="{DDE9564F-1238-4793-9A08-FEB1DBF0AD53}" type="presParOf" srcId="{30032627-BD46-4E5C-B54E-CC3E34ED87F6}" destId="{E687A6D6-EBEE-42AD-ACB3-36E1ADF08F88}" srcOrd="1" destOrd="0" presId="urn:microsoft.com/office/officeart/2005/8/layout/orgChart1"/>
    <dgm:cxn modelId="{7940798C-D3EB-4734-B642-8307225564D6}" type="presParOf" srcId="{30032627-BD46-4E5C-B54E-CC3E34ED87F6}" destId="{F8573060-C102-448E-84FA-CB6038BE972F}" srcOrd="2" destOrd="0" presId="urn:microsoft.com/office/officeart/2005/8/layout/orgChart1"/>
    <dgm:cxn modelId="{23EE0AB1-AE04-4E97-AB83-FA200AC17F73}" type="presParOf" srcId="{AA8489D2-0124-4C93-AE9C-FE4161ACFEA9}" destId="{E201CF93-9895-4B98-AF4F-3B33B5F95A10}" srcOrd="4" destOrd="0" presId="urn:microsoft.com/office/officeart/2005/8/layout/orgChart1"/>
    <dgm:cxn modelId="{68727851-4C36-481E-8F08-58B6EA339B47}" type="presParOf" srcId="{AA8489D2-0124-4C93-AE9C-FE4161ACFEA9}" destId="{0EF0D743-87C3-4FC8-AF9C-86198D498A53}" srcOrd="5" destOrd="0" presId="urn:microsoft.com/office/officeart/2005/8/layout/orgChart1"/>
    <dgm:cxn modelId="{0F41E39D-CD2C-4EB9-9FAD-87E599F1DE18}" type="presParOf" srcId="{0EF0D743-87C3-4FC8-AF9C-86198D498A53}" destId="{2AEC3F4E-51D6-4213-9BE9-0B8F88C127B0}" srcOrd="0" destOrd="0" presId="urn:microsoft.com/office/officeart/2005/8/layout/orgChart1"/>
    <dgm:cxn modelId="{CD361CAF-0A98-4E51-B713-23CC0B602CAF}" type="presParOf" srcId="{2AEC3F4E-51D6-4213-9BE9-0B8F88C127B0}" destId="{FEC43DD7-A95A-4B4B-B18A-AF8896305C95}" srcOrd="0" destOrd="0" presId="urn:microsoft.com/office/officeart/2005/8/layout/orgChart1"/>
    <dgm:cxn modelId="{A5D0E79B-1E1B-4C85-8936-6CA652EFDCCD}" type="presParOf" srcId="{2AEC3F4E-51D6-4213-9BE9-0B8F88C127B0}" destId="{F189EC52-574D-45D7-BA23-673B40DDC385}" srcOrd="1" destOrd="0" presId="urn:microsoft.com/office/officeart/2005/8/layout/orgChart1"/>
    <dgm:cxn modelId="{F6B9241D-6E81-4B1F-88BC-D268589A73B9}" type="presParOf" srcId="{0EF0D743-87C3-4FC8-AF9C-86198D498A53}" destId="{689C0750-DB16-42AF-973C-A51C9AA31294}" srcOrd="1" destOrd="0" presId="urn:microsoft.com/office/officeart/2005/8/layout/orgChart1"/>
    <dgm:cxn modelId="{05CD2202-9783-44E5-98F2-67EE3E93016F}" type="presParOf" srcId="{0EF0D743-87C3-4FC8-AF9C-86198D498A53}" destId="{2062DAA9-D342-40E3-830D-B49D6EF99642}" srcOrd="2" destOrd="0" presId="urn:microsoft.com/office/officeart/2005/8/layout/orgChart1"/>
    <dgm:cxn modelId="{7D2A4CB1-2AAF-43F4-B627-89A5012A51E5}" type="presParOf" srcId="{AA8489D2-0124-4C93-AE9C-FE4161ACFEA9}" destId="{6CB7737D-73AB-49A8-9F63-7A06679CF6DD}" srcOrd="6" destOrd="0" presId="urn:microsoft.com/office/officeart/2005/8/layout/orgChart1"/>
    <dgm:cxn modelId="{AB5A7E2A-1183-405A-A830-0E01D4B20F78}" type="presParOf" srcId="{AA8489D2-0124-4C93-AE9C-FE4161ACFEA9}" destId="{80699979-4671-487F-9905-E5A12B9CB3F8}" srcOrd="7" destOrd="0" presId="urn:microsoft.com/office/officeart/2005/8/layout/orgChart1"/>
    <dgm:cxn modelId="{BD7A31C9-8AD6-4AE2-BC1F-A68C490FA694}" type="presParOf" srcId="{80699979-4671-487F-9905-E5A12B9CB3F8}" destId="{B922D1F0-B40C-4B5A-9494-5C9CC8F52C73}" srcOrd="0" destOrd="0" presId="urn:microsoft.com/office/officeart/2005/8/layout/orgChart1"/>
    <dgm:cxn modelId="{4ED9CCE5-E796-417D-A63D-5FD738670377}" type="presParOf" srcId="{B922D1F0-B40C-4B5A-9494-5C9CC8F52C73}" destId="{5CF05166-C465-4C65-939B-0E825CA6D795}" srcOrd="0" destOrd="0" presId="urn:microsoft.com/office/officeart/2005/8/layout/orgChart1"/>
    <dgm:cxn modelId="{328680B6-1CDC-450F-B4C9-F79CE2221382}" type="presParOf" srcId="{B922D1F0-B40C-4B5A-9494-5C9CC8F52C73}" destId="{93CFF822-A60D-4FD6-899F-AA79F19F71B7}" srcOrd="1" destOrd="0" presId="urn:microsoft.com/office/officeart/2005/8/layout/orgChart1"/>
    <dgm:cxn modelId="{5BB49C9A-FE39-48D4-922F-7FE09CF21A74}" type="presParOf" srcId="{80699979-4671-487F-9905-E5A12B9CB3F8}" destId="{D3680936-9591-4870-87AC-35612422D3F0}" srcOrd="1" destOrd="0" presId="urn:microsoft.com/office/officeart/2005/8/layout/orgChart1"/>
    <dgm:cxn modelId="{DAF03A4C-CB62-4FFF-A00A-476B618E7709}" type="presParOf" srcId="{80699979-4671-487F-9905-E5A12B9CB3F8}" destId="{8A83F98B-A657-487B-B47B-794AADF2C167}" srcOrd="2" destOrd="0" presId="urn:microsoft.com/office/officeart/2005/8/layout/orgChart1"/>
    <dgm:cxn modelId="{A30B7743-302E-4F19-8E39-4EE80DD8BB90}" type="presParOf" srcId="{AA8489D2-0124-4C93-AE9C-FE4161ACFEA9}" destId="{555AA41E-2DE9-4BB6-8ABC-E629317B9421}" srcOrd="8" destOrd="0" presId="urn:microsoft.com/office/officeart/2005/8/layout/orgChart1"/>
    <dgm:cxn modelId="{51B02C09-78D6-476E-9388-865D23ED21B0}" type="presParOf" srcId="{AA8489D2-0124-4C93-AE9C-FE4161ACFEA9}" destId="{98A33376-92BF-40EA-AEC1-6304C98C069D}" srcOrd="9" destOrd="0" presId="urn:microsoft.com/office/officeart/2005/8/layout/orgChart1"/>
    <dgm:cxn modelId="{C5C127AB-F5C3-403D-B88D-44359DD7BC33}" type="presParOf" srcId="{98A33376-92BF-40EA-AEC1-6304C98C069D}" destId="{E2BA81C9-32F9-4D36-B847-B35358B50060}" srcOrd="0" destOrd="0" presId="urn:microsoft.com/office/officeart/2005/8/layout/orgChart1"/>
    <dgm:cxn modelId="{26AD234F-3C91-4419-AD33-8165CA632C16}" type="presParOf" srcId="{E2BA81C9-32F9-4D36-B847-B35358B50060}" destId="{C600EA3B-E36C-4809-A19E-12712CD8EFC6}" srcOrd="0" destOrd="0" presId="urn:microsoft.com/office/officeart/2005/8/layout/orgChart1"/>
    <dgm:cxn modelId="{884A0C20-DD07-4353-AF12-61C8E32FF940}" type="presParOf" srcId="{E2BA81C9-32F9-4D36-B847-B35358B50060}" destId="{C621A917-848A-4AA6-BB60-06DB3961AE7A}" srcOrd="1" destOrd="0" presId="urn:microsoft.com/office/officeart/2005/8/layout/orgChart1"/>
    <dgm:cxn modelId="{1F58078F-5377-4B11-A2BF-E80015B7CEA0}" type="presParOf" srcId="{98A33376-92BF-40EA-AEC1-6304C98C069D}" destId="{D3C8C225-3F82-403C-B5C7-7A029D4FF0F2}" srcOrd="1" destOrd="0" presId="urn:microsoft.com/office/officeart/2005/8/layout/orgChart1"/>
    <dgm:cxn modelId="{97D1685D-51D1-4433-826B-AC2B64C3BB00}" type="presParOf" srcId="{98A33376-92BF-40EA-AEC1-6304C98C069D}" destId="{951CAC1C-E797-43D0-A870-FE784EF6D11D}" srcOrd="2" destOrd="0" presId="urn:microsoft.com/office/officeart/2005/8/layout/orgChart1"/>
    <dgm:cxn modelId="{57B3F0DA-5957-4F2B-B00E-C1173C9CDF27}" type="presParOf" srcId="{2769C12B-7B3D-4BFE-B609-C5F563A25E3E}" destId="{026CFAC2-3AA7-4083-AEE5-5AAD56F2E277}" srcOrd="2" destOrd="0" presId="urn:microsoft.com/office/officeart/2005/8/layout/orgChar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5AA41E-2DE9-4BB6-8ABC-E629317B9421}">
      <dsp:nvSpPr>
        <dsp:cNvPr id="0" name=""/>
        <dsp:cNvSpPr/>
      </dsp:nvSpPr>
      <dsp:spPr>
        <a:xfrm>
          <a:off x="3702859" y="2238038"/>
          <a:ext cx="3068283" cy="266255"/>
        </a:xfrm>
        <a:custGeom>
          <a:avLst/>
          <a:gdLst/>
          <a:ahLst/>
          <a:cxnLst/>
          <a:rect l="0" t="0" r="0" b="0"/>
          <a:pathLst>
            <a:path>
              <a:moveTo>
                <a:pt x="0" y="0"/>
              </a:moveTo>
              <a:lnTo>
                <a:pt x="0" y="133127"/>
              </a:lnTo>
              <a:lnTo>
                <a:pt x="3068283" y="133127"/>
              </a:lnTo>
              <a:lnTo>
                <a:pt x="3068283" y="266255"/>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B7737D-73AB-49A8-9F63-7A06679CF6DD}">
      <dsp:nvSpPr>
        <dsp:cNvPr id="0" name=""/>
        <dsp:cNvSpPr/>
      </dsp:nvSpPr>
      <dsp:spPr>
        <a:xfrm>
          <a:off x="3702859" y="2238038"/>
          <a:ext cx="1534141" cy="266255"/>
        </a:xfrm>
        <a:custGeom>
          <a:avLst/>
          <a:gdLst/>
          <a:ahLst/>
          <a:cxnLst/>
          <a:rect l="0" t="0" r="0" b="0"/>
          <a:pathLst>
            <a:path>
              <a:moveTo>
                <a:pt x="0" y="0"/>
              </a:moveTo>
              <a:lnTo>
                <a:pt x="0" y="133127"/>
              </a:lnTo>
              <a:lnTo>
                <a:pt x="1534141" y="133127"/>
              </a:lnTo>
              <a:lnTo>
                <a:pt x="1534141" y="266255"/>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01CF93-9895-4B98-AF4F-3B33B5F95A10}">
      <dsp:nvSpPr>
        <dsp:cNvPr id="0" name=""/>
        <dsp:cNvSpPr/>
      </dsp:nvSpPr>
      <dsp:spPr>
        <a:xfrm>
          <a:off x="3657139" y="2238038"/>
          <a:ext cx="91440" cy="266255"/>
        </a:xfrm>
        <a:custGeom>
          <a:avLst/>
          <a:gdLst/>
          <a:ahLst/>
          <a:cxnLst/>
          <a:rect l="0" t="0" r="0" b="0"/>
          <a:pathLst>
            <a:path>
              <a:moveTo>
                <a:pt x="45720" y="0"/>
              </a:moveTo>
              <a:lnTo>
                <a:pt x="45720" y="266255"/>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E34F5D-44D6-4F04-97BB-390DEB50744E}">
      <dsp:nvSpPr>
        <dsp:cNvPr id="0" name=""/>
        <dsp:cNvSpPr/>
      </dsp:nvSpPr>
      <dsp:spPr>
        <a:xfrm>
          <a:off x="2168717" y="2238038"/>
          <a:ext cx="1534141" cy="266255"/>
        </a:xfrm>
        <a:custGeom>
          <a:avLst/>
          <a:gdLst/>
          <a:ahLst/>
          <a:cxnLst/>
          <a:rect l="0" t="0" r="0" b="0"/>
          <a:pathLst>
            <a:path>
              <a:moveTo>
                <a:pt x="1534141" y="0"/>
              </a:moveTo>
              <a:lnTo>
                <a:pt x="1534141" y="133127"/>
              </a:lnTo>
              <a:lnTo>
                <a:pt x="0" y="133127"/>
              </a:lnTo>
              <a:lnTo>
                <a:pt x="0" y="266255"/>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478105-C196-410E-8F2A-0EEEA18A0CCB}">
      <dsp:nvSpPr>
        <dsp:cNvPr id="0" name=""/>
        <dsp:cNvSpPr/>
      </dsp:nvSpPr>
      <dsp:spPr>
        <a:xfrm>
          <a:off x="634575" y="2238038"/>
          <a:ext cx="3068283" cy="266255"/>
        </a:xfrm>
        <a:custGeom>
          <a:avLst/>
          <a:gdLst/>
          <a:ahLst/>
          <a:cxnLst/>
          <a:rect l="0" t="0" r="0" b="0"/>
          <a:pathLst>
            <a:path>
              <a:moveTo>
                <a:pt x="3068283" y="0"/>
              </a:moveTo>
              <a:lnTo>
                <a:pt x="3068283" y="133127"/>
              </a:lnTo>
              <a:lnTo>
                <a:pt x="0" y="133127"/>
              </a:lnTo>
              <a:lnTo>
                <a:pt x="0" y="266255"/>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858593-72AD-4DD8-9DB6-A8B94CEC69F3}">
      <dsp:nvSpPr>
        <dsp:cNvPr id="0" name=""/>
        <dsp:cNvSpPr/>
      </dsp:nvSpPr>
      <dsp:spPr>
        <a:xfrm>
          <a:off x="1446409" y="322522"/>
          <a:ext cx="4512899" cy="1915515"/>
        </a:xfrm>
        <a:prstGeom prst="rect">
          <a:avLst/>
        </a:prstGeom>
        <a:solidFill>
          <a:schemeClr val="accent2">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it-IT" sz="2800" kern="1200" dirty="0"/>
            <a:t>In essa lo Spirito Santo </a:t>
          </a:r>
        </a:p>
        <a:p>
          <a:pPr lvl="0" algn="ctr" defTabSz="1244600">
            <a:lnSpc>
              <a:spcPct val="90000"/>
            </a:lnSpc>
            <a:spcBef>
              <a:spcPct val="0"/>
            </a:spcBef>
            <a:spcAft>
              <a:spcPct val="35000"/>
            </a:spcAft>
          </a:pPr>
          <a:r>
            <a:rPr lang="it-IT" sz="2800" kern="1200" dirty="0"/>
            <a:t>è</a:t>
          </a:r>
        </a:p>
        <a:p>
          <a:pPr lvl="0" algn="ctr" defTabSz="1244600">
            <a:lnSpc>
              <a:spcPct val="90000"/>
            </a:lnSpc>
            <a:spcBef>
              <a:spcPct val="0"/>
            </a:spcBef>
            <a:spcAft>
              <a:spcPct val="35000"/>
            </a:spcAft>
          </a:pPr>
          <a:r>
            <a:rPr lang="it-IT" sz="2800" b="1" i="1" kern="1200" dirty="0"/>
            <a:t>Principio di associazione e di unificazione</a:t>
          </a:r>
        </a:p>
      </dsp:txBody>
      <dsp:txXfrm>
        <a:off x="1446409" y="322522"/>
        <a:ext cx="4512899" cy="1915515"/>
      </dsp:txXfrm>
    </dsp:sp>
    <dsp:sp modelId="{1CFDC6E1-C44B-4ECF-BE6E-378E2F275780}">
      <dsp:nvSpPr>
        <dsp:cNvPr id="0" name=""/>
        <dsp:cNvSpPr/>
      </dsp:nvSpPr>
      <dsp:spPr>
        <a:xfrm>
          <a:off x="632" y="2504294"/>
          <a:ext cx="1267885" cy="633942"/>
        </a:xfrm>
        <a:prstGeom prst="rect">
          <a:avLst/>
        </a:prstGeom>
        <a:solidFill>
          <a:schemeClr val="accent2">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b="1" i="1" kern="1200" dirty="0"/>
            <a:t>dimora</a:t>
          </a:r>
          <a:r>
            <a:rPr lang="it-IT" sz="2000" b="0" i="0" kern="1200" dirty="0"/>
            <a:t> </a:t>
          </a:r>
          <a:endParaRPr lang="it-IT" sz="2000" b="1" i="1" kern="1200" dirty="0"/>
        </a:p>
      </dsp:txBody>
      <dsp:txXfrm>
        <a:off x="632" y="2504294"/>
        <a:ext cx="1267885" cy="633942"/>
      </dsp:txXfrm>
    </dsp:sp>
    <dsp:sp modelId="{DD1FAF71-B885-453D-9407-BCB69995DD91}">
      <dsp:nvSpPr>
        <dsp:cNvPr id="0" name=""/>
        <dsp:cNvSpPr/>
      </dsp:nvSpPr>
      <dsp:spPr>
        <a:xfrm>
          <a:off x="1534774" y="2504294"/>
          <a:ext cx="1267885" cy="633942"/>
        </a:xfrm>
        <a:prstGeom prst="rect">
          <a:avLst/>
        </a:prstGeom>
        <a:solidFill>
          <a:schemeClr val="accent2">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i="1" kern="1200" dirty="0"/>
            <a:t>inserisce</a:t>
          </a:r>
        </a:p>
      </dsp:txBody>
      <dsp:txXfrm>
        <a:off x="1534774" y="2504294"/>
        <a:ext cx="1267885" cy="633942"/>
      </dsp:txXfrm>
    </dsp:sp>
    <dsp:sp modelId="{FEC43DD7-A95A-4B4B-B18A-AF8896305C95}">
      <dsp:nvSpPr>
        <dsp:cNvPr id="0" name=""/>
        <dsp:cNvSpPr/>
      </dsp:nvSpPr>
      <dsp:spPr>
        <a:xfrm>
          <a:off x="3068916" y="2504294"/>
          <a:ext cx="1267885" cy="633942"/>
        </a:xfrm>
        <a:prstGeom prst="rect">
          <a:avLst/>
        </a:prstGeom>
        <a:solidFill>
          <a:schemeClr val="accent2">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i="1" kern="1200" dirty="0"/>
            <a:t>unifica</a:t>
          </a:r>
        </a:p>
      </dsp:txBody>
      <dsp:txXfrm>
        <a:off x="3068916" y="2504294"/>
        <a:ext cx="1267885" cy="633942"/>
      </dsp:txXfrm>
    </dsp:sp>
    <dsp:sp modelId="{5CF05166-C465-4C65-939B-0E825CA6D795}">
      <dsp:nvSpPr>
        <dsp:cNvPr id="0" name=""/>
        <dsp:cNvSpPr/>
      </dsp:nvSpPr>
      <dsp:spPr>
        <a:xfrm>
          <a:off x="4603057" y="2504294"/>
          <a:ext cx="1267885" cy="633942"/>
        </a:xfrm>
        <a:prstGeom prst="rect">
          <a:avLst/>
        </a:prstGeom>
        <a:solidFill>
          <a:schemeClr val="accent2">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i="1" kern="1200" dirty="0"/>
            <a:t>provvede</a:t>
          </a:r>
          <a:endParaRPr lang="it-IT" sz="900" b="1" i="1" kern="1200" dirty="0"/>
        </a:p>
      </dsp:txBody>
      <dsp:txXfrm>
        <a:off x="4603057" y="2504294"/>
        <a:ext cx="1267885" cy="633942"/>
      </dsp:txXfrm>
    </dsp:sp>
    <dsp:sp modelId="{C600EA3B-E36C-4809-A19E-12712CD8EFC6}">
      <dsp:nvSpPr>
        <dsp:cNvPr id="0" name=""/>
        <dsp:cNvSpPr/>
      </dsp:nvSpPr>
      <dsp:spPr>
        <a:xfrm>
          <a:off x="6137199" y="2504294"/>
          <a:ext cx="1267885" cy="633942"/>
        </a:xfrm>
        <a:prstGeom prst="rect">
          <a:avLst/>
        </a:prstGeom>
        <a:solidFill>
          <a:schemeClr val="accent2">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it-IT" sz="2000" b="1" i="1" kern="1200" dirty="0"/>
            <a:t>dirige</a:t>
          </a:r>
          <a:endParaRPr lang="it-IT" sz="900" b="1" i="1" kern="1200" dirty="0"/>
        </a:p>
      </dsp:txBody>
      <dsp:txXfrm>
        <a:off x="6137199" y="2504294"/>
        <a:ext cx="1267885" cy="63394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C988D-E677-470E-BB67-D89C69EC1141}" type="datetimeFigureOut">
              <a:rPr lang="it-IT" smtClean="0"/>
              <a:t>16/09/2016</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D075A0-8CDE-4F8B-8223-9EA1A48F92A4}" type="slidenum">
              <a:rPr lang="it-IT" smtClean="0"/>
              <a:t>‹#›</a:t>
            </a:fld>
            <a:endParaRPr lang="it-IT"/>
          </a:p>
        </p:txBody>
      </p:sp>
    </p:spTree>
    <p:extLst>
      <p:ext uri="{BB962C8B-B14F-4D97-AF65-F5344CB8AC3E}">
        <p14:creationId xmlns:p14="http://schemas.microsoft.com/office/powerpoint/2010/main" val="3901130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9D075A0-8CDE-4F8B-8223-9EA1A48F92A4}" type="slidenum">
              <a:rPr lang="it-IT" smtClean="0"/>
              <a:t>17</a:t>
            </a:fld>
            <a:endParaRPr lang="it-IT"/>
          </a:p>
        </p:txBody>
      </p:sp>
    </p:spTree>
    <p:extLst>
      <p:ext uri="{BB962C8B-B14F-4D97-AF65-F5344CB8AC3E}">
        <p14:creationId xmlns:p14="http://schemas.microsoft.com/office/powerpoint/2010/main" val="2356785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2B37FB7-AFE3-4596-8D07-D343F935B3A1}" type="slidenum">
              <a:rPr kumimoji="0" lang="it-IT"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30</a:t>
            </a:fld>
            <a:endParaRPr kumimoji="0" lang="it-IT"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46097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4580"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76DDC0-DF52-4EF0-A675-58BDB776AFB9}" type="slidenum">
              <a:rPr lang="it-IT" smtClean="0"/>
              <a:pPr fontAlgn="base">
                <a:spcBef>
                  <a:spcPct val="0"/>
                </a:spcBef>
                <a:spcAft>
                  <a:spcPct val="0"/>
                </a:spcAft>
                <a:defRPr/>
              </a:pPr>
              <a:t>31</a:t>
            </a:fld>
            <a:endParaRPr lang="it-IT"/>
          </a:p>
        </p:txBody>
      </p:sp>
    </p:spTree>
    <p:extLst>
      <p:ext uri="{BB962C8B-B14F-4D97-AF65-F5344CB8AC3E}">
        <p14:creationId xmlns:p14="http://schemas.microsoft.com/office/powerpoint/2010/main" val="3612439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298288B-E586-403D-806D-FCCC89B64412}" type="datetimeFigureOut">
              <a:rPr lang="it-IT" smtClean="0"/>
              <a:t>16/09/2016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22B649-3D82-4C2E-9101-CF0AE6F3C40C}" type="slidenum">
              <a:rPr lang="it-IT" smtClean="0"/>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298288B-E586-403D-806D-FCCC89B64412}" type="datetimeFigureOut">
              <a:rPr lang="it-IT" smtClean="0"/>
              <a:t>16/09/2016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22B649-3D82-4C2E-9101-CF0AE6F3C40C}" type="slidenum">
              <a:rPr lang="it-IT" smtClean="0"/>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298288B-E586-403D-806D-FCCC89B64412}" type="datetimeFigureOut">
              <a:rPr lang="it-IT" smtClean="0"/>
              <a:t>16/09/2016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22B649-3D82-4C2E-9101-CF0AE6F3C40C}" type="slidenum">
              <a:rPr lang="it-IT" smtClean="0"/>
              <a:t>‹#›</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9FFD208-EA1B-4F31-B54F-0C31E89AC9D3}" type="datetimeFigureOut">
              <a:rPr lang="it-IT" smtClean="0"/>
              <a:pPr/>
              <a:t>16/09/2016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C57900-B83D-4180-9A31-9AE048608113}" type="slidenum">
              <a:rPr lang="it-IT" smtClean="0"/>
              <a:pPr/>
              <a:t>‹#›</a:t>
            </a:fld>
            <a:endParaRPr lang="it-IT"/>
          </a:p>
        </p:txBody>
      </p:sp>
    </p:spTree>
    <p:extLst>
      <p:ext uri="{BB962C8B-B14F-4D97-AF65-F5344CB8AC3E}">
        <p14:creationId xmlns:p14="http://schemas.microsoft.com/office/powerpoint/2010/main" val="1816847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9FFD208-EA1B-4F31-B54F-0C31E89AC9D3}" type="datetimeFigureOut">
              <a:rPr lang="it-IT" smtClean="0"/>
              <a:pPr/>
              <a:t>16/09/2016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C57900-B83D-4180-9A31-9AE048608113}" type="slidenum">
              <a:rPr lang="it-IT" smtClean="0"/>
              <a:pPr/>
              <a:t>‹#›</a:t>
            </a:fld>
            <a:endParaRPr lang="it-IT"/>
          </a:p>
        </p:txBody>
      </p:sp>
    </p:spTree>
    <p:extLst>
      <p:ext uri="{BB962C8B-B14F-4D97-AF65-F5344CB8AC3E}">
        <p14:creationId xmlns:p14="http://schemas.microsoft.com/office/powerpoint/2010/main" val="26443220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A9FFD208-EA1B-4F31-B54F-0C31E89AC9D3}" type="datetimeFigureOut">
              <a:rPr lang="it-IT" smtClean="0"/>
              <a:pPr/>
              <a:t>16/09/2016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C57900-B83D-4180-9A31-9AE048608113}" type="slidenum">
              <a:rPr lang="it-IT" smtClean="0"/>
              <a:pPr/>
              <a:t>‹#›</a:t>
            </a:fld>
            <a:endParaRPr lang="it-IT"/>
          </a:p>
        </p:txBody>
      </p:sp>
    </p:spTree>
    <p:extLst>
      <p:ext uri="{BB962C8B-B14F-4D97-AF65-F5344CB8AC3E}">
        <p14:creationId xmlns:p14="http://schemas.microsoft.com/office/powerpoint/2010/main" val="1205238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9FFD208-EA1B-4F31-B54F-0C31E89AC9D3}" type="datetimeFigureOut">
              <a:rPr lang="it-IT" smtClean="0"/>
              <a:pPr/>
              <a:t>16/09/2016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C57900-B83D-4180-9A31-9AE048608113}" type="slidenum">
              <a:rPr lang="it-IT" smtClean="0"/>
              <a:pPr/>
              <a:t>‹#›</a:t>
            </a:fld>
            <a:endParaRPr lang="it-IT"/>
          </a:p>
        </p:txBody>
      </p:sp>
    </p:spTree>
    <p:extLst>
      <p:ext uri="{BB962C8B-B14F-4D97-AF65-F5344CB8AC3E}">
        <p14:creationId xmlns:p14="http://schemas.microsoft.com/office/powerpoint/2010/main" val="1197313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9FFD208-EA1B-4F31-B54F-0C31E89AC9D3}" type="datetimeFigureOut">
              <a:rPr lang="it-IT" smtClean="0"/>
              <a:pPr/>
              <a:t>16/09/2016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4C57900-B83D-4180-9A31-9AE048608113}" type="slidenum">
              <a:rPr lang="it-IT" smtClean="0"/>
              <a:pPr/>
              <a:t>‹#›</a:t>
            </a:fld>
            <a:endParaRPr lang="it-IT"/>
          </a:p>
        </p:txBody>
      </p:sp>
    </p:spTree>
    <p:extLst>
      <p:ext uri="{BB962C8B-B14F-4D97-AF65-F5344CB8AC3E}">
        <p14:creationId xmlns:p14="http://schemas.microsoft.com/office/powerpoint/2010/main" val="167492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A9FFD208-EA1B-4F31-B54F-0C31E89AC9D3}" type="datetimeFigureOut">
              <a:rPr lang="it-IT" smtClean="0"/>
              <a:pPr/>
              <a:t>16/09/2016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4C57900-B83D-4180-9A31-9AE048608113}" type="slidenum">
              <a:rPr lang="it-IT" smtClean="0"/>
              <a:pPr/>
              <a:t>‹#›</a:t>
            </a:fld>
            <a:endParaRPr lang="it-IT"/>
          </a:p>
        </p:txBody>
      </p:sp>
    </p:spTree>
    <p:extLst>
      <p:ext uri="{BB962C8B-B14F-4D97-AF65-F5344CB8AC3E}">
        <p14:creationId xmlns:p14="http://schemas.microsoft.com/office/powerpoint/2010/main" val="30588324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9FFD208-EA1B-4F31-B54F-0C31E89AC9D3}" type="datetimeFigureOut">
              <a:rPr lang="it-IT" smtClean="0"/>
              <a:pPr/>
              <a:t>16/09/2016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4C57900-B83D-4180-9A31-9AE048608113}" type="slidenum">
              <a:rPr lang="it-IT" smtClean="0"/>
              <a:pPr/>
              <a:t>‹#›</a:t>
            </a:fld>
            <a:endParaRPr lang="it-IT"/>
          </a:p>
        </p:txBody>
      </p:sp>
    </p:spTree>
    <p:extLst>
      <p:ext uri="{BB962C8B-B14F-4D97-AF65-F5344CB8AC3E}">
        <p14:creationId xmlns:p14="http://schemas.microsoft.com/office/powerpoint/2010/main" val="21516823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A9FFD208-EA1B-4F31-B54F-0C31E89AC9D3}" type="datetimeFigureOut">
              <a:rPr lang="it-IT" smtClean="0"/>
              <a:pPr/>
              <a:t>16/09/2016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C57900-B83D-4180-9A31-9AE048608113}" type="slidenum">
              <a:rPr lang="it-IT" smtClean="0"/>
              <a:pPr/>
              <a:t>‹#›</a:t>
            </a:fld>
            <a:endParaRPr lang="it-IT"/>
          </a:p>
        </p:txBody>
      </p:sp>
    </p:spTree>
    <p:extLst>
      <p:ext uri="{BB962C8B-B14F-4D97-AF65-F5344CB8AC3E}">
        <p14:creationId xmlns:p14="http://schemas.microsoft.com/office/powerpoint/2010/main" val="41821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298288B-E586-403D-806D-FCCC89B64412}" type="datetimeFigureOut">
              <a:rPr lang="it-IT" smtClean="0"/>
              <a:t>16/09/2016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22B649-3D82-4C2E-9101-CF0AE6F3C40C}" type="slidenum">
              <a:rPr lang="it-IT" smtClean="0"/>
              <a:t>‹#›</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A9FFD208-EA1B-4F31-B54F-0C31E89AC9D3}" type="datetimeFigureOut">
              <a:rPr lang="it-IT" smtClean="0"/>
              <a:pPr/>
              <a:t>16/09/2016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C57900-B83D-4180-9A31-9AE048608113}" type="slidenum">
              <a:rPr lang="it-IT" smtClean="0"/>
              <a:pPr/>
              <a:t>‹#›</a:t>
            </a:fld>
            <a:endParaRPr lang="it-IT"/>
          </a:p>
        </p:txBody>
      </p:sp>
    </p:spTree>
    <p:extLst>
      <p:ext uri="{BB962C8B-B14F-4D97-AF65-F5344CB8AC3E}">
        <p14:creationId xmlns:p14="http://schemas.microsoft.com/office/powerpoint/2010/main" val="720941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9FFD208-EA1B-4F31-B54F-0C31E89AC9D3}" type="datetimeFigureOut">
              <a:rPr lang="it-IT" smtClean="0"/>
              <a:pPr/>
              <a:t>16/09/2016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C57900-B83D-4180-9A31-9AE048608113}" type="slidenum">
              <a:rPr lang="it-IT" smtClean="0"/>
              <a:pPr/>
              <a:t>‹#›</a:t>
            </a:fld>
            <a:endParaRPr lang="it-IT"/>
          </a:p>
        </p:txBody>
      </p:sp>
    </p:spTree>
    <p:extLst>
      <p:ext uri="{BB962C8B-B14F-4D97-AF65-F5344CB8AC3E}">
        <p14:creationId xmlns:p14="http://schemas.microsoft.com/office/powerpoint/2010/main" val="525718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9FFD208-EA1B-4F31-B54F-0C31E89AC9D3}" type="datetimeFigureOut">
              <a:rPr lang="it-IT" smtClean="0"/>
              <a:pPr/>
              <a:t>16/09/2016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C57900-B83D-4180-9A31-9AE048608113}" type="slidenum">
              <a:rPr lang="it-IT" smtClean="0"/>
              <a:pPr/>
              <a:t>‹#›</a:t>
            </a:fld>
            <a:endParaRPr lang="it-IT"/>
          </a:p>
        </p:txBody>
      </p:sp>
    </p:spTree>
    <p:extLst>
      <p:ext uri="{BB962C8B-B14F-4D97-AF65-F5344CB8AC3E}">
        <p14:creationId xmlns:p14="http://schemas.microsoft.com/office/powerpoint/2010/main" val="524141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A298288B-E586-403D-806D-FCCC89B64412}" type="datetimeFigureOut">
              <a:rPr lang="it-IT" smtClean="0"/>
              <a:t>16/09/2016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B22B649-3D82-4C2E-9101-CF0AE6F3C40C}" type="slidenum">
              <a:rPr lang="it-IT" smtClean="0"/>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298288B-E586-403D-806D-FCCC89B64412}" type="datetimeFigureOut">
              <a:rPr lang="it-IT" smtClean="0"/>
              <a:t>16/09/2016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B22B649-3D82-4C2E-9101-CF0AE6F3C40C}" type="slidenum">
              <a:rPr lang="it-IT" smtClean="0"/>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298288B-E586-403D-806D-FCCC89B64412}" type="datetimeFigureOut">
              <a:rPr lang="it-IT" smtClean="0"/>
              <a:t>16/09/2016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B22B649-3D82-4C2E-9101-CF0AE6F3C40C}" type="slidenum">
              <a:rPr lang="it-IT" smtClean="0"/>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A298288B-E586-403D-806D-FCCC89B64412}" type="datetimeFigureOut">
              <a:rPr lang="it-IT" smtClean="0"/>
              <a:t>16/09/2016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B22B649-3D82-4C2E-9101-CF0AE6F3C40C}" type="slidenum">
              <a:rPr lang="it-IT" smtClean="0"/>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298288B-E586-403D-806D-FCCC89B64412}" type="datetimeFigureOut">
              <a:rPr lang="it-IT" smtClean="0"/>
              <a:t>16/09/2016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B22B649-3D82-4C2E-9101-CF0AE6F3C40C}" type="slidenum">
              <a:rPr lang="it-IT" smtClean="0"/>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A298288B-E586-403D-806D-FCCC89B64412}" type="datetimeFigureOut">
              <a:rPr lang="it-IT" smtClean="0"/>
              <a:t>16/09/2016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B22B649-3D82-4C2E-9101-CF0AE6F3C40C}" type="slidenum">
              <a:rPr lang="it-IT" smtClean="0"/>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A298288B-E586-403D-806D-FCCC89B64412}" type="datetimeFigureOut">
              <a:rPr lang="it-IT" smtClean="0"/>
              <a:t>16/09/2016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B22B649-3D82-4C2E-9101-CF0AE6F3C40C}" type="slidenum">
              <a:rPr lang="it-IT" smtClean="0"/>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98288B-E586-403D-806D-FCCC89B64412}" type="datetimeFigureOut">
              <a:rPr lang="it-IT" smtClean="0"/>
              <a:t>16/09/2016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2B649-3D82-4C2E-9101-CF0AE6F3C40C}" type="slidenum">
              <a:rPr lang="it-IT" smtClean="0"/>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FFD208-EA1B-4F31-B54F-0C31E89AC9D3}" type="datetimeFigureOut">
              <a:rPr lang="it-IT" smtClean="0"/>
              <a:pPr/>
              <a:t>16/09/2016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57900-B83D-4180-9A31-9AE048608113}" type="slidenum">
              <a:rPr lang="it-IT" smtClean="0"/>
              <a:pPr/>
              <a:t>‹#›</a:t>
            </a:fld>
            <a:endParaRPr lang="it-IT"/>
          </a:p>
        </p:txBody>
      </p:sp>
    </p:spTree>
    <p:extLst>
      <p:ext uri="{BB962C8B-B14F-4D97-AF65-F5344CB8AC3E}">
        <p14:creationId xmlns:p14="http://schemas.microsoft.com/office/powerpoint/2010/main" val="446348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4941168"/>
            <a:ext cx="7488832" cy="1074242"/>
          </a:xfrm>
        </p:spPr>
        <p:txBody>
          <a:bodyPr>
            <a:normAutofit fontScale="90000"/>
          </a:bodyPr>
          <a:lstStyle/>
          <a:p>
            <a:pPr algn="ctr"/>
            <a:r>
              <a:rPr lang="it-IT" i="1" u="sng" dirty="0">
                <a:solidFill>
                  <a:srgbClr val="0070C0"/>
                </a:solidFill>
                <a:effectLst>
                  <a:outerShdw blurRad="38100" dist="38100" dir="2700000" algn="tl">
                    <a:srgbClr val="000000">
                      <a:alpha val="43137"/>
                    </a:srgbClr>
                  </a:outerShdw>
                </a:effectLst>
              </a:rPr>
              <a:t>Il noi ecclesiale</a:t>
            </a:r>
            <a:br>
              <a:rPr lang="it-IT" i="1" u="sng" dirty="0">
                <a:solidFill>
                  <a:srgbClr val="0070C0"/>
                </a:solidFill>
                <a:effectLst>
                  <a:outerShdw blurRad="38100" dist="38100" dir="2700000" algn="tl">
                    <a:srgbClr val="000000">
                      <a:alpha val="43137"/>
                    </a:srgbClr>
                  </a:outerShdw>
                </a:effectLst>
              </a:rPr>
            </a:br>
            <a:r>
              <a:rPr lang="it-IT" i="1" u="sng" dirty="0">
                <a:solidFill>
                  <a:srgbClr val="0070C0"/>
                </a:solidFill>
                <a:effectLst>
                  <a:outerShdw blurRad="38100" dist="38100" dir="2700000" algn="tl">
                    <a:srgbClr val="000000">
                      <a:alpha val="43137"/>
                    </a:srgbClr>
                  </a:outerShdw>
                </a:effectLst>
              </a:rPr>
              <a:t>Sacramento di comunione </a:t>
            </a:r>
            <a:br>
              <a:rPr lang="it-IT" i="1" u="sng" dirty="0">
                <a:solidFill>
                  <a:srgbClr val="0070C0"/>
                </a:solidFill>
                <a:effectLst>
                  <a:outerShdw blurRad="38100" dist="38100" dir="2700000" algn="tl">
                    <a:srgbClr val="000000">
                      <a:alpha val="43137"/>
                    </a:srgbClr>
                  </a:outerShdw>
                </a:effectLst>
              </a:rPr>
            </a:br>
            <a:r>
              <a:rPr lang="it-IT" i="1" u="sng" dirty="0">
                <a:solidFill>
                  <a:srgbClr val="0070C0"/>
                </a:solidFill>
                <a:effectLst>
                  <a:outerShdw blurRad="38100" dist="38100" dir="2700000" algn="tl">
                    <a:srgbClr val="000000">
                      <a:alpha val="43137"/>
                    </a:srgbClr>
                  </a:outerShdw>
                </a:effectLst>
              </a:rPr>
              <a:t>per la salvezza del mondo</a:t>
            </a:r>
            <a:br>
              <a:rPr lang="it-IT" i="1" u="sng" dirty="0">
                <a:solidFill>
                  <a:srgbClr val="0070C0"/>
                </a:solidFill>
                <a:effectLst>
                  <a:outerShdw blurRad="38100" dist="38100" dir="2700000" algn="tl">
                    <a:srgbClr val="000000">
                      <a:alpha val="43137"/>
                    </a:srgbClr>
                  </a:outerShdw>
                </a:effectLst>
              </a:rPr>
            </a:br>
            <a:endParaRPr lang="it-IT" dirty="0"/>
          </a:p>
        </p:txBody>
      </p:sp>
      <p:sp>
        <p:nvSpPr>
          <p:cNvPr id="4" name="Segnaposto testo 3"/>
          <p:cNvSpPr>
            <a:spLocks noGrp="1"/>
          </p:cNvSpPr>
          <p:nvPr>
            <p:ph type="body" sz="half" idx="2"/>
          </p:nvPr>
        </p:nvSpPr>
        <p:spPr>
          <a:xfrm>
            <a:off x="683568" y="5805264"/>
            <a:ext cx="7992888" cy="804862"/>
          </a:xfrm>
        </p:spPr>
        <p:txBody>
          <a:bodyPr>
            <a:normAutofit fontScale="77500" lnSpcReduction="20000"/>
          </a:bodyPr>
          <a:lstStyle/>
          <a:p>
            <a:pPr algn="ctr"/>
            <a:r>
              <a:rPr lang="it-IT" sz="2400" dirty="0">
                <a:solidFill>
                  <a:srgbClr val="FF0000"/>
                </a:solidFill>
              </a:rPr>
              <a:t>Il cristiano non si definisce perché si ritrae,</a:t>
            </a:r>
            <a:br>
              <a:rPr lang="it-IT" sz="2400" dirty="0">
                <a:solidFill>
                  <a:srgbClr val="FF0000"/>
                </a:solidFill>
              </a:rPr>
            </a:br>
            <a:r>
              <a:rPr lang="it-IT" sz="2400" dirty="0">
                <a:solidFill>
                  <a:srgbClr val="FF0000"/>
                </a:solidFill>
              </a:rPr>
              <a:t>ma perché si comunica</a:t>
            </a:r>
            <a:r>
              <a:rPr lang="it-IT" dirty="0">
                <a:solidFill>
                  <a:srgbClr val="FF0000"/>
                </a:solidFill>
              </a:rPr>
              <a:t/>
            </a:r>
            <a:br>
              <a:rPr lang="it-IT" dirty="0">
                <a:solidFill>
                  <a:srgbClr val="FF0000"/>
                </a:solidFill>
              </a:rPr>
            </a:br>
            <a:r>
              <a:rPr lang="it-IT" dirty="0"/>
              <a:t/>
            </a:r>
            <a:br>
              <a:rPr lang="it-IT" dirty="0"/>
            </a:br>
            <a:r>
              <a:rPr lang="it-IT" sz="800" dirty="0"/>
              <a:t>(</a:t>
            </a:r>
            <a:r>
              <a:rPr lang="it-IT" sz="800" dirty="0" err="1"/>
              <a:t>Ch</a:t>
            </a:r>
            <a:r>
              <a:rPr lang="it-IT" sz="800" dirty="0"/>
              <a:t>. </a:t>
            </a:r>
            <a:r>
              <a:rPr lang="it-IT" sz="800" dirty="0" err="1"/>
              <a:t>Péguy</a:t>
            </a:r>
            <a:r>
              <a:rPr lang="it-IT" sz="800" dirty="0"/>
              <a:t>, </a:t>
            </a:r>
            <a:r>
              <a:rPr lang="it-IT" sz="800" i="1" dirty="0"/>
              <a:t>Un </a:t>
            </a:r>
            <a:r>
              <a:rPr lang="it-IT" sz="800" i="1" dirty="0" err="1"/>
              <a:t>nouvenau</a:t>
            </a:r>
            <a:r>
              <a:rPr lang="it-IT" sz="800" i="1" dirty="0"/>
              <a:t> </a:t>
            </a:r>
            <a:r>
              <a:rPr lang="it-IT" sz="800" i="1" dirty="0" err="1"/>
              <a:t>théologien</a:t>
            </a:r>
            <a:r>
              <a:rPr lang="it-IT" sz="800" i="1" dirty="0"/>
              <a:t>, Gallimard, Paris 1936, 206)</a:t>
            </a:r>
            <a:endParaRPr lang="it-IT" b="1" dirty="0">
              <a:solidFill>
                <a:srgbClr val="0070C0"/>
              </a:solidFill>
              <a:effectLst>
                <a:outerShdw blurRad="38100" dist="38100" dir="2700000" algn="tl">
                  <a:srgbClr val="000000">
                    <a:alpha val="43137"/>
                  </a:srgbClr>
                </a:outerShdw>
              </a:effectLst>
            </a:endParaRPr>
          </a:p>
          <a:p>
            <a:endParaRPr lang="it-IT" dirty="0"/>
          </a:p>
        </p:txBody>
      </p:sp>
      <p:pic>
        <p:nvPicPr>
          <p:cNvPr id="5" name="Segnaposto contenuto 3" descr="la strada dell'enigma.jpg"/>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t="26170" b="26170"/>
          <a:stretch>
            <a:fillRect/>
          </a:stretch>
        </p:blipFill>
        <p:spPr bwMode="auto">
          <a:xfrm>
            <a:off x="1907704" y="548680"/>
            <a:ext cx="5486400" cy="428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magine 5"/>
          <p:cNvPicPr>
            <a:picLocks noChangeAspect="1"/>
          </p:cNvPicPr>
          <p:nvPr/>
        </p:nvPicPr>
        <p:blipFill>
          <a:blip r:embed="rId3"/>
          <a:stretch>
            <a:fillRect/>
          </a:stretch>
        </p:blipFill>
        <p:spPr>
          <a:xfrm>
            <a:off x="2267744" y="-243351"/>
            <a:ext cx="4541914" cy="1066892"/>
          </a:xfrm>
          <a:prstGeom prst="rect">
            <a:avLst/>
          </a:prstGeom>
        </p:spPr>
      </p:pic>
    </p:spTree>
    <p:extLst>
      <p:ext uri="{BB962C8B-B14F-4D97-AF65-F5344CB8AC3E}">
        <p14:creationId xmlns:p14="http://schemas.microsoft.com/office/powerpoint/2010/main" val="4008157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252520" cy="6741368"/>
          </a:xfrm>
        </p:spPr>
        <p:txBody>
          <a:bodyPr>
            <a:normAutofit fontScale="90000"/>
          </a:bodyPr>
          <a:lstStyle/>
          <a:p>
            <a:r>
              <a:rPr lang="it-IT" sz="1800" b="1" i="1" dirty="0">
                <a:solidFill>
                  <a:srgbClr val="0070C0"/>
                </a:solidFill>
                <a:latin typeface="Book Antiqua" panose="02040602050305030304" pitchFamily="18" charset="0"/>
              </a:rPr>
              <a:t/>
            </a:r>
            <a:br>
              <a:rPr lang="it-IT" sz="1800" b="1" i="1" dirty="0">
                <a:solidFill>
                  <a:srgbClr val="0070C0"/>
                </a:solidFill>
                <a:latin typeface="Book Antiqua" panose="02040602050305030304" pitchFamily="18" charset="0"/>
              </a:rPr>
            </a:br>
            <a:r>
              <a:rPr lang="it-IT" sz="2000" b="1" i="1" dirty="0">
                <a:solidFill>
                  <a:srgbClr val="0070C0"/>
                </a:solidFill>
                <a:latin typeface="Book Antiqua" panose="02040602050305030304" pitchFamily="18" charset="0"/>
              </a:rPr>
              <a:t/>
            </a:r>
            <a:br>
              <a:rPr lang="it-IT" sz="2000" b="1" i="1" dirty="0">
                <a:solidFill>
                  <a:srgbClr val="0070C0"/>
                </a:solidFill>
                <a:latin typeface="Book Antiqua" panose="02040602050305030304" pitchFamily="18" charset="0"/>
              </a:rPr>
            </a:br>
            <a:r>
              <a:rPr lang="it-IT" sz="2000" b="1" i="1" dirty="0">
                <a:solidFill>
                  <a:srgbClr val="0070C0"/>
                </a:solidFill>
                <a:latin typeface="Book Antiqua" panose="02040602050305030304" pitchFamily="18" charset="0"/>
              </a:rPr>
              <a:t/>
            </a:r>
            <a:br>
              <a:rPr lang="it-IT" sz="2000" b="1" i="1" dirty="0">
                <a:solidFill>
                  <a:srgbClr val="0070C0"/>
                </a:solidFill>
                <a:latin typeface="Book Antiqua" panose="02040602050305030304" pitchFamily="18" charset="0"/>
              </a:rPr>
            </a:br>
            <a:r>
              <a:rPr lang="it-IT" sz="2000" b="1" i="1" dirty="0">
                <a:solidFill>
                  <a:srgbClr val="0070C0"/>
                </a:solidFill>
                <a:latin typeface="Book Antiqua" panose="02040602050305030304" pitchFamily="18" charset="0"/>
              </a:rPr>
              <a:t/>
            </a:r>
            <a:br>
              <a:rPr lang="it-IT" sz="2000" b="1" i="1" dirty="0">
                <a:solidFill>
                  <a:srgbClr val="0070C0"/>
                </a:solidFill>
                <a:latin typeface="Book Antiqua" panose="02040602050305030304" pitchFamily="18" charset="0"/>
              </a:rPr>
            </a:br>
            <a:r>
              <a:rPr lang="it-IT" sz="2000" b="1" i="1" dirty="0">
                <a:solidFill>
                  <a:srgbClr val="0070C0"/>
                </a:solidFill>
                <a:latin typeface="Book Antiqua" panose="02040602050305030304" pitchFamily="18" charset="0"/>
              </a:rPr>
              <a:t/>
            </a:r>
            <a:br>
              <a:rPr lang="it-IT" sz="2000" b="1" i="1" dirty="0">
                <a:solidFill>
                  <a:srgbClr val="0070C0"/>
                </a:solidFill>
                <a:latin typeface="Book Antiqua" panose="02040602050305030304" pitchFamily="18" charset="0"/>
              </a:rPr>
            </a:br>
            <a:r>
              <a:rPr lang="it-IT" sz="2000" b="1" i="1" dirty="0">
                <a:solidFill>
                  <a:srgbClr val="0070C0"/>
                </a:solidFill>
                <a:latin typeface="Book Antiqua" panose="02040602050305030304" pitchFamily="18" charset="0"/>
              </a:rPr>
              <a:t/>
            </a:r>
            <a:br>
              <a:rPr lang="it-IT" sz="2000" b="1" i="1" dirty="0">
                <a:solidFill>
                  <a:srgbClr val="0070C0"/>
                </a:solidFill>
                <a:latin typeface="Book Antiqua" panose="02040602050305030304" pitchFamily="18" charset="0"/>
              </a:rPr>
            </a:br>
            <a:r>
              <a:rPr lang="it-IT" sz="2200" b="1" i="1" dirty="0">
                <a:solidFill>
                  <a:srgbClr val="0070C0"/>
                </a:solidFill>
                <a:latin typeface="Book Antiqua" panose="02040602050305030304" pitchFamily="18" charset="0"/>
              </a:rPr>
              <a:t>IL DONO</a:t>
            </a:r>
            <a:br>
              <a:rPr lang="it-IT" sz="2200" b="1" i="1" dirty="0">
                <a:solidFill>
                  <a:srgbClr val="0070C0"/>
                </a:solidFill>
                <a:latin typeface="Book Antiqua" panose="02040602050305030304" pitchFamily="18" charset="0"/>
              </a:rPr>
            </a:br>
            <a:r>
              <a:rPr lang="it-IT" sz="2200" b="1" i="1" dirty="0">
                <a:solidFill>
                  <a:srgbClr val="0070C0"/>
                </a:solidFill>
                <a:latin typeface="Book Antiqua" panose="02040602050305030304" pitchFamily="18" charset="0"/>
              </a:rPr>
              <a:t>Egli è per l’eternità colui che ci ama per primo  </a:t>
            </a:r>
            <a:r>
              <a:rPr lang="it-IT" sz="2200" dirty="0">
                <a:solidFill>
                  <a:srgbClr val="000000"/>
                </a:solidFill>
                <a:latin typeface="Book Antiqua" panose="02040602050305030304" pitchFamily="18" charset="0"/>
                <a:ea typeface="Calibri"/>
              </a:rPr>
              <a:t/>
            </a:r>
            <a:br>
              <a:rPr lang="it-IT" sz="2200" dirty="0">
                <a:solidFill>
                  <a:srgbClr val="000000"/>
                </a:solidFill>
                <a:latin typeface="Book Antiqua" panose="02040602050305030304" pitchFamily="18" charset="0"/>
                <a:ea typeface="Calibri"/>
              </a:rPr>
            </a:br>
            <a:r>
              <a:rPr lang="it-IT" sz="2200" i="1" dirty="0">
                <a:solidFill>
                  <a:srgbClr val="FF0000"/>
                </a:solidFill>
                <a:latin typeface="Book Antiqua" panose="02040602050305030304" pitchFamily="18" charset="0"/>
                <a:ea typeface="Calibri"/>
              </a:rPr>
              <a:t>in ogni celebrazione confessiamo il primato del dono di Cristo</a:t>
            </a:r>
            <a:r>
              <a:rPr lang="it-IT" sz="3100" b="1" i="1" dirty="0">
                <a:solidFill>
                  <a:srgbClr val="0070C0"/>
                </a:solidFill>
                <a:latin typeface="Book Antiqua" panose="02040602050305030304" pitchFamily="18" charset="0"/>
              </a:rPr>
              <a:t/>
            </a:r>
            <a:br>
              <a:rPr lang="it-IT" sz="3100" b="1" i="1" dirty="0">
                <a:solidFill>
                  <a:srgbClr val="0070C0"/>
                </a:solidFill>
                <a:latin typeface="Book Antiqua" panose="02040602050305030304" pitchFamily="18" charset="0"/>
              </a:rPr>
            </a:br>
            <a:r>
              <a:rPr lang="it-IT" sz="1600" b="1" i="1" dirty="0">
                <a:solidFill>
                  <a:srgbClr val="0070C0"/>
                </a:solidFill>
                <a:latin typeface="Book Antiqua" panose="02040602050305030304" pitchFamily="18" charset="0"/>
              </a:rPr>
              <a:t>(</a:t>
            </a:r>
            <a:r>
              <a:rPr lang="it-IT" sz="1600" b="1" i="1" dirty="0" err="1">
                <a:solidFill>
                  <a:srgbClr val="0070C0"/>
                </a:solidFill>
                <a:latin typeface="Book Antiqua" panose="02040602050305030304" pitchFamily="18" charset="0"/>
              </a:rPr>
              <a:t>Sacramentum</a:t>
            </a:r>
            <a:r>
              <a:rPr lang="it-IT" sz="1600" b="1" i="1" dirty="0">
                <a:solidFill>
                  <a:srgbClr val="0070C0"/>
                </a:solidFill>
                <a:latin typeface="Book Antiqua" panose="02040602050305030304" pitchFamily="18" charset="0"/>
              </a:rPr>
              <a:t> </a:t>
            </a:r>
            <a:r>
              <a:rPr lang="it-IT" sz="1600" b="1" i="1" dirty="0" err="1">
                <a:solidFill>
                  <a:srgbClr val="0070C0"/>
                </a:solidFill>
                <a:latin typeface="Book Antiqua" panose="02040602050305030304" pitchFamily="18" charset="0"/>
              </a:rPr>
              <a:t>caritatis</a:t>
            </a:r>
            <a:r>
              <a:rPr lang="it-IT" sz="1600" b="1" i="1" dirty="0">
                <a:solidFill>
                  <a:srgbClr val="0070C0"/>
                </a:solidFill>
                <a:latin typeface="Book Antiqua" panose="02040602050305030304" pitchFamily="18" charset="0"/>
              </a:rPr>
              <a:t> 14) </a:t>
            </a:r>
            <a:r>
              <a:rPr lang="it-IT" sz="3100" b="1" i="1" dirty="0">
                <a:solidFill>
                  <a:srgbClr val="0070C0"/>
                </a:solidFill>
                <a:latin typeface="Book Antiqua" panose="02040602050305030304" pitchFamily="18" charset="0"/>
              </a:rPr>
              <a:t/>
            </a:r>
            <a:br>
              <a:rPr lang="it-IT" sz="3100" b="1" i="1" dirty="0">
                <a:solidFill>
                  <a:srgbClr val="0070C0"/>
                </a:solidFill>
                <a:latin typeface="Book Antiqua" panose="02040602050305030304" pitchFamily="18" charset="0"/>
              </a:rPr>
            </a:br>
            <a:r>
              <a:rPr lang="it-IT" sz="3100" b="1" i="1" dirty="0">
                <a:solidFill>
                  <a:srgbClr val="0070C0"/>
                </a:solidFill>
                <a:latin typeface="Book Antiqua" panose="02040602050305030304" pitchFamily="18" charset="0"/>
              </a:rPr>
              <a:t/>
            </a:r>
            <a:br>
              <a:rPr lang="it-IT" sz="3100" b="1" i="1" dirty="0">
                <a:solidFill>
                  <a:srgbClr val="0070C0"/>
                </a:solidFill>
                <a:latin typeface="Book Antiqua" panose="02040602050305030304" pitchFamily="18" charset="0"/>
              </a:rPr>
            </a:br>
            <a:r>
              <a:rPr lang="it-IT" sz="2200" b="1" dirty="0">
                <a:solidFill>
                  <a:srgbClr val="FF0000"/>
                </a:solidFill>
                <a:latin typeface="Book Antiqua" panose="02040602050305030304" pitchFamily="18" charset="0"/>
              </a:rPr>
              <a:t>Attraverso il Sacramento eucaristico Gesù coinvolge i fedeli nella sua stessa </a:t>
            </a:r>
            <a:br>
              <a:rPr lang="it-IT" sz="2200" b="1" dirty="0">
                <a:solidFill>
                  <a:srgbClr val="FF0000"/>
                </a:solidFill>
                <a:latin typeface="Book Antiqua" panose="02040602050305030304" pitchFamily="18" charset="0"/>
              </a:rPr>
            </a:br>
            <a:r>
              <a:rPr lang="it-IT" sz="2200" b="1" dirty="0">
                <a:solidFill>
                  <a:srgbClr val="FF0000"/>
                </a:solidFill>
                <a:latin typeface="Book Antiqua" panose="02040602050305030304" pitchFamily="18" charset="0"/>
              </a:rPr>
              <a:t>« ora »; in tal modo Egli ci mostra il legame che ha voluto tra sé e noi, tra la sua persona e la Chiesa.</a:t>
            </a:r>
            <a:br>
              <a:rPr lang="it-IT" sz="2200" b="1" dirty="0">
                <a:solidFill>
                  <a:srgbClr val="FF0000"/>
                </a:solidFill>
                <a:latin typeface="Book Antiqua" panose="02040602050305030304" pitchFamily="18" charset="0"/>
              </a:rPr>
            </a:br>
            <a:r>
              <a:rPr lang="it-IT" sz="2200" b="1" dirty="0">
                <a:solidFill>
                  <a:srgbClr val="FF0000"/>
                </a:solidFill>
                <a:latin typeface="Book Antiqua" panose="02040602050305030304" pitchFamily="18" charset="0"/>
              </a:rPr>
              <a:t/>
            </a:r>
            <a:br>
              <a:rPr lang="it-IT" sz="2200" b="1" dirty="0">
                <a:solidFill>
                  <a:srgbClr val="FF0000"/>
                </a:solidFill>
                <a:latin typeface="Book Antiqua" panose="02040602050305030304" pitchFamily="18" charset="0"/>
              </a:rPr>
            </a:br>
            <a:r>
              <a:rPr lang="it-IT" sz="2200" b="1" dirty="0">
                <a:solidFill>
                  <a:srgbClr val="FF0000"/>
                </a:solidFill>
                <a:latin typeface="Book Antiqua" panose="02040602050305030304" pitchFamily="18" charset="0"/>
              </a:rPr>
              <a:t>L'Eucaristia è Cristo che donandosi ci edifica continuamente come suo corpo. </a:t>
            </a:r>
            <a:r>
              <a:rPr lang="it-IT" sz="2200" b="1" dirty="0">
                <a:solidFill>
                  <a:srgbClr val="FF0000"/>
                </a:solidFill>
                <a:latin typeface="Book Antiqua" panose="02040602050305030304" pitchFamily="18" charset="0"/>
                <a:ea typeface="Calibri"/>
              </a:rPr>
              <a:t>« </a:t>
            </a:r>
            <a:r>
              <a:rPr lang="it-IT" sz="2200" b="1" i="1" dirty="0">
                <a:solidFill>
                  <a:srgbClr val="FF0000"/>
                </a:solidFill>
                <a:latin typeface="Book Antiqua" panose="02040602050305030304" pitchFamily="18" charset="0"/>
                <a:ea typeface="Calibri"/>
              </a:rPr>
              <a:t>per la comunione al corpo e al sangue di Cristo lo Spirito Santo ci riunisca in un solo corpo</a:t>
            </a:r>
            <a:r>
              <a:rPr lang="it-IT" sz="2200" b="1" dirty="0">
                <a:solidFill>
                  <a:srgbClr val="FF0000"/>
                </a:solidFill>
                <a:latin typeface="Book Antiqua" panose="02040602050305030304" pitchFamily="18" charset="0"/>
                <a:ea typeface="Calibri"/>
              </a:rPr>
              <a:t> ». </a:t>
            </a:r>
            <a:r>
              <a:rPr lang="it-IT" sz="2200" b="1" dirty="0">
                <a:solidFill>
                  <a:srgbClr val="FF0000"/>
                </a:solidFill>
                <a:latin typeface="Book Antiqua" panose="02040602050305030304" pitchFamily="18" charset="0"/>
              </a:rPr>
              <a:t/>
            </a:r>
            <a:br>
              <a:rPr lang="it-IT" sz="2200" b="1" dirty="0">
                <a:solidFill>
                  <a:srgbClr val="FF0000"/>
                </a:solidFill>
                <a:latin typeface="Book Antiqua" panose="02040602050305030304" pitchFamily="18" charset="0"/>
              </a:rPr>
            </a:br>
            <a:r>
              <a:rPr lang="it-IT" sz="2200" b="1" dirty="0">
                <a:solidFill>
                  <a:srgbClr val="FF0000"/>
                </a:solidFill>
                <a:latin typeface="Book Antiqua" panose="02040602050305030304" pitchFamily="18" charset="0"/>
              </a:rPr>
              <a:t/>
            </a:r>
            <a:br>
              <a:rPr lang="it-IT" sz="2200" b="1" dirty="0">
                <a:solidFill>
                  <a:srgbClr val="FF0000"/>
                </a:solidFill>
                <a:latin typeface="Book Antiqua" panose="02040602050305030304" pitchFamily="18" charset="0"/>
              </a:rPr>
            </a:br>
            <a:r>
              <a:rPr lang="it-IT" sz="2200" b="1" dirty="0">
                <a:solidFill>
                  <a:srgbClr val="FF0000"/>
                </a:solidFill>
                <a:latin typeface="Book Antiqua" panose="02040602050305030304" pitchFamily="18" charset="0"/>
              </a:rPr>
              <a:t/>
            </a:r>
            <a:br>
              <a:rPr lang="it-IT" sz="2200" b="1" dirty="0">
                <a:solidFill>
                  <a:srgbClr val="FF0000"/>
                </a:solidFill>
                <a:latin typeface="Book Antiqua" panose="02040602050305030304" pitchFamily="18" charset="0"/>
              </a:rPr>
            </a:br>
            <a:r>
              <a:rPr lang="it-IT" sz="2200" b="1" dirty="0">
                <a:solidFill>
                  <a:srgbClr val="FF0000"/>
                </a:solidFill>
                <a:latin typeface="Book Antiqua" panose="02040602050305030304" pitchFamily="18" charset="0"/>
              </a:rPr>
              <a:t>la Chiesa può celebrare e adorare il mistero di Cristo presente nell'Eucaristia proprio perché Cristo stesso si è donato per primo ad essa nel sacrificio della Croce. Suggestiva circolarità tra Eucaristia che edifica la Chiesa e  la Chiesa che fa l'Eucaristia</a:t>
            </a:r>
            <a:br>
              <a:rPr lang="it-IT" sz="2200" b="1" dirty="0">
                <a:solidFill>
                  <a:srgbClr val="FF0000"/>
                </a:solidFill>
                <a:latin typeface="Book Antiqua" panose="02040602050305030304" pitchFamily="18" charset="0"/>
              </a:rPr>
            </a:br>
            <a:r>
              <a:rPr lang="it-IT" sz="2200" dirty="0">
                <a:solidFill>
                  <a:srgbClr val="000000"/>
                </a:solidFill>
                <a:latin typeface="Book Antiqua" panose="02040602050305030304" pitchFamily="18" charset="0"/>
                <a:ea typeface="Calibri"/>
              </a:rPr>
              <a:t/>
            </a:r>
            <a:br>
              <a:rPr lang="it-IT" sz="2200" dirty="0">
                <a:solidFill>
                  <a:srgbClr val="000000"/>
                </a:solidFill>
                <a:latin typeface="Book Antiqua" panose="02040602050305030304" pitchFamily="18" charset="0"/>
                <a:ea typeface="Calibri"/>
              </a:rPr>
            </a:br>
            <a:r>
              <a:rPr lang="it-IT" sz="2200" b="1" u="sng" dirty="0">
                <a:solidFill>
                  <a:srgbClr val="00B050"/>
                </a:solidFill>
                <a:latin typeface="Book Antiqua" panose="02040602050305030304" pitchFamily="18" charset="0"/>
                <a:ea typeface="Calibri"/>
              </a:rPr>
              <a:t>L’amore eucaristico è la radice della Chiesa come mistero di comunione e la meta della sua missione</a:t>
            </a:r>
            <a:r>
              <a:rPr lang="it-IT" sz="2200" dirty="0">
                <a:solidFill>
                  <a:srgbClr val="000000"/>
                </a:solidFill>
                <a:latin typeface="Book Antiqua" panose="02040602050305030304" pitchFamily="18" charset="0"/>
                <a:ea typeface="Calibri"/>
              </a:rPr>
              <a:t/>
            </a:r>
            <a:br>
              <a:rPr lang="it-IT" sz="2200" dirty="0">
                <a:solidFill>
                  <a:srgbClr val="000000"/>
                </a:solidFill>
                <a:latin typeface="Book Antiqua" panose="02040602050305030304" pitchFamily="18" charset="0"/>
                <a:ea typeface="Calibri"/>
              </a:rPr>
            </a:br>
            <a:r>
              <a:rPr lang="it-IT" sz="2200" dirty="0">
                <a:solidFill>
                  <a:srgbClr val="000000"/>
                </a:solidFill>
                <a:latin typeface="Book Antiqua" panose="02040602050305030304" pitchFamily="18" charset="0"/>
                <a:ea typeface="Calibri"/>
              </a:rPr>
              <a:t/>
            </a:r>
            <a:br>
              <a:rPr lang="it-IT" sz="2200" dirty="0">
                <a:solidFill>
                  <a:srgbClr val="000000"/>
                </a:solidFill>
                <a:latin typeface="Book Antiqua" panose="02040602050305030304" pitchFamily="18" charset="0"/>
                <a:ea typeface="Calibri"/>
              </a:rPr>
            </a:br>
            <a:r>
              <a:rPr lang="it-IT" sz="2000" dirty="0">
                <a:solidFill>
                  <a:srgbClr val="000000"/>
                </a:solidFill>
                <a:latin typeface="Book Antiqua" panose="02040602050305030304" pitchFamily="18" charset="0"/>
                <a:ea typeface="Calibri"/>
              </a:rPr>
              <a:t/>
            </a:r>
            <a:br>
              <a:rPr lang="it-IT" sz="2000" dirty="0">
                <a:solidFill>
                  <a:srgbClr val="000000"/>
                </a:solidFill>
                <a:latin typeface="Book Antiqua" panose="02040602050305030304" pitchFamily="18" charset="0"/>
                <a:ea typeface="Calibri"/>
              </a:rPr>
            </a:br>
            <a:r>
              <a:rPr lang="it-IT" sz="1600" dirty="0">
                <a:solidFill>
                  <a:srgbClr val="000000"/>
                </a:solidFill>
                <a:latin typeface="Tahoma"/>
                <a:ea typeface="Calibri"/>
              </a:rPr>
              <a:t/>
            </a:r>
            <a:br>
              <a:rPr lang="it-IT" sz="1600" dirty="0">
                <a:solidFill>
                  <a:srgbClr val="000000"/>
                </a:solidFill>
                <a:latin typeface="Tahoma"/>
                <a:ea typeface="Calibri"/>
              </a:rPr>
            </a:br>
            <a:r>
              <a:rPr lang="it-IT" sz="1800" dirty="0"/>
              <a:t/>
            </a:r>
            <a:br>
              <a:rPr lang="it-IT" sz="1800" dirty="0"/>
            </a:br>
            <a:r>
              <a:rPr lang="it-IT" sz="1800" dirty="0"/>
              <a:t/>
            </a:r>
            <a:br>
              <a:rPr lang="it-IT" sz="1800" dirty="0"/>
            </a:br>
            <a:endParaRPr lang="it-IT" sz="1800" b="1" i="1" dirty="0">
              <a:solidFill>
                <a:srgbClr val="0070C0"/>
              </a:solidFill>
              <a:latin typeface="Arial Black"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496" y="0"/>
            <a:ext cx="8928992" cy="6741368"/>
          </a:xfrm>
        </p:spPr>
        <p:txBody>
          <a:bodyPr>
            <a:noAutofit/>
          </a:bodyPr>
          <a:lstStyle/>
          <a:p>
            <a:r>
              <a:rPr lang="it-IT" sz="3200" dirty="0">
                <a:solidFill>
                  <a:srgbClr val="FF0000"/>
                </a:solidFill>
              </a:rPr>
              <a:t>EFFICACIA UNIFICANTE</a:t>
            </a:r>
            <a:r>
              <a:rPr lang="it-IT" sz="1600" dirty="0"/>
              <a:t> </a:t>
            </a:r>
            <a:r>
              <a:rPr lang="it-IT" sz="2800" b="1" dirty="0">
                <a:solidFill>
                  <a:srgbClr val="00B050"/>
                </a:solidFill>
              </a:rPr>
              <a:t/>
            </a:r>
            <a:br>
              <a:rPr lang="it-IT" sz="2800" b="1" dirty="0">
                <a:solidFill>
                  <a:srgbClr val="00B050"/>
                </a:solidFill>
              </a:rPr>
            </a:br>
            <a:r>
              <a:rPr lang="it-IT" sz="2800" b="1" dirty="0">
                <a:solidFill>
                  <a:srgbClr val="00B050"/>
                </a:solidFill>
              </a:rPr>
              <a:t>   Proprio la realtà </a:t>
            </a:r>
            <a:r>
              <a:rPr lang="it-IT" sz="2800" b="1" dirty="0">
                <a:solidFill>
                  <a:srgbClr val="FF0000"/>
                </a:solidFill>
              </a:rPr>
              <a:t>dell'unica Eucaristia </a:t>
            </a:r>
            <a:r>
              <a:rPr lang="it-IT" sz="2800" b="1" dirty="0">
                <a:solidFill>
                  <a:srgbClr val="00B050"/>
                </a:solidFill>
              </a:rPr>
              <a:t>che viene celebrata in ogni Diocesi </a:t>
            </a:r>
            <a:r>
              <a:rPr lang="it-IT" sz="2800" b="1" dirty="0">
                <a:solidFill>
                  <a:srgbClr val="FF0000"/>
                </a:solidFill>
              </a:rPr>
              <a:t>intorno al proprio Vescovo </a:t>
            </a:r>
            <a:r>
              <a:rPr lang="it-IT" sz="2800" b="1" dirty="0">
                <a:solidFill>
                  <a:srgbClr val="00B050"/>
                </a:solidFill>
              </a:rPr>
              <a:t>ci fa comprendere come le stesse Chiese particolari sussistano </a:t>
            </a:r>
            <a:r>
              <a:rPr lang="it-IT" sz="2800" b="1" dirty="0">
                <a:solidFill>
                  <a:srgbClr val="FF0000"/>
                </a:solidFill>
              </a:rPr>
              <a:t>in </a:t>
            </a:r>
            <a:r>
              <a:rPr lang="it-IT" sz="2800" b="1" dirty="0">
                <a:solidFill>
                  <a:srgbClr val="00B050"/>
                </a:solidFill>
              </a:rPr>
              <a:t>e </a:t>
            </a:r>
            <a:r>
              <a:rPr lang="it-IT" sz="2800" b="1" dirty="0">
                <a:solidFill>
                  <a:srgbClr val="FF0000"/>
                </a:solidFill>
              </a:rPr>
              <a:t>ex Ecclesia</a:t>
            </a:r>
            <a:r>
              <a:rPr lang="it-IT" sz="2800" b="1" dirty="0">
                <a:solidFill>
                  <a:srgbClr val="00B050"/>
                </a:solidFill>
              </a:rPr>
              <a:t>. </a:t>
            </a:r>
            <a:br>
              <a:rPr lang="it-IT" sz="2800" b="1" dirty="0">
                <a:solidFill>
                  <a:srgbClr val="00B050"/>
                </a:solidFill>
              </a:rPr>
            </a:br>
            <a:r>
              <a:rPr lang="it-IT" sz="2800" b="1" dirty="0">
                <a:solidFill>
                  <a:srgbClr val="00B050"/>
                </a:solidFill>
              </a:rPr>
              <a:t/>
            </a:r>
            <a:br>
              <a:rPr lang="it-IT" sz="2800" b="1" dirty="0">
                <a:solidFill>
                  <a:srgbClr val="00B050"/>
                </a:solidFill>
              </a:rPr>
            </a:br>
            <a:r>
              <a:rPr lang="it-IT" sz="2800" b="1" dirty="0">
                <a:solidFill>
                  <a:srgbClr val="00B050"/>
                </a:solidFill>
              </a:rPr>
              <a:t>Infatti, « l'unicità e indivisibilità del Corpo eucaristico del Signore implica l'unicità del suo Corpo mistico, che è la Chiesa, una ed indivisibile. Dal centro eucaristico sorge la necessaria apertura di ogni comunità celebrante, di ogni Chiesa particolare: attratta tra le braccia aperte del Signore, essa viene inserita nel suo Corpo, unico ed indiviso ». </a:t>
            </a:r>
            <a:br>
              <a:rPr lang="it-IT" sz="2800" b="1" dirty="0">
                <a:solidFill>
                  <a:srgbClr val="00B050"/>
                </a:solidFill>
              </a:rPr>
            </a:br>
            <a:r>
              <a:rPr lang="it-IT" sz="2800" b="1" dirty="0">
                <a:solidFill>
                  <a:srgbClr val="00B050"/>
                </a:solidFill>
              </a:rPr>
              <a:t>Per questo motivo nella celebrazione dell'Eucaristia, ogni fedele si trova nella sua Chiesa, cioè nella Chiesa di Cristo. </a:t>
            </a:r>
            <a:endParaRPr lang="it-IT" sz="2400" b="1" dirty="0">
              <a:solidFill>
                <a:srgbClr val="00B050"/>
              </a:solidFill>
            </a:endParaRPr>
          </a:p>
        </p:txBody>
      </p:sp>
    </p:spTree>
    <p:extLst>
      <p:ext uri="{BB962C8B-B14F-4D97-AF65-F5344CB8AC3E}">
        <p14:creationId xmlns:p14="http://schemas.microsoft.com/office/powerpoint/2010/main" val="3680776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144016"/>
            <a:ext cx="9036496" cy="6741368"/>
          </a:xfrm>
        </p:spPr>
        <p:txBody>
          <a:bodyPr>
            <a:noAutofit/>
          </a:bodyPr>
          <a:lstStyle/>
          <a:p>
            <a:r>
              <a:rPr lang="it-IT" sz="1400" dirty="0"/>
              <a:t/>
            </a:r>
            <a:br>
              <a:rPr lang="it-IT" sz="1400" dirty="0"/>
            </a:br>
            <a:r>
              <a:rPr lang="it-IT" sz="2000" dirty="0"/>
              <a:t/>
            </a:r>
            <a:br>
              <a:rPr lang="it-IT" sz="2000" dirty="0"/>
            </a:br>
            <a:r>
              <a:rPr lang="it-IT" sz="2400" dirty="0">
                <a:solidFill>
                  <a:srgbClr val="0070C0"/>
                </a:solidFill>
              </a:rPr>
              <a:t>Con la comunione eucaristica la Chiesa è parimenti consolidata nella sua unità di corpo di Cristo. La nostra unione con Cristo, che è dono e grazia per ciascuno, fa sì che in Lui siamo anche associati all'unità del suo corpo che è la Chiesa. L'Eucaristia rinsalda l'incorporazione a Cristo, stabilita nel Battesimo mediante il dono dello Spirito (</a:t>
            </a:r>
            <a:r>
              <a:rPr lang="it-IT" sz="2400" dirty="0" err="1">
                <a:solidFill>
                  <a:srgbClr val="0070C0"/>
                </a:solidFill>
              </a:rPr>
              <a:t>cfr</a:t>
            </a:r>
            <a:r>
              <a:rPr lang="it-IT" sz="2400" dirty="0">
                <a:solidFill>
                  <a:srgbClr val="0070C0"/>
                </a:solidFill>
              </a:rPr>
              <a:t> 1 </a:t>
            </a:r>
            <a:r>
              <a:rPr lang="it-IT" sz="2400" dirty="0" err="1">
                <a:solidFill>
                  <a:srgbClr val="0070C0"/>
                </a:solidFill>
              </a:rPr>
              <a:t>Cor</a:t>
            </a:r>
            <a:r>
              <a:rPr lang="it-IT" sz="2400" dirty="0">
                <a:solidFill>
                  <a:srgbClr val="0070C0"/>
                </a:solidFill>
              </a:rPr>
              <a:t> 12,13.27). </a:t>
            </a:r>
            <a:br>
              <a:rPr lang="it-IT" sz="2400" dirty="0">
                <a:solidFill>
                  <a:srgbClr val="0070C0"/>
                </a:solidFill>
              </a:rPr>
            </a:br>
            <a:r>
              <a:rPr lang="it-IT" sz="3200" b="1" dirty="0">
                <a:solidFill>
                  <a:srgbClr val="FF0000"/>
                </a:solidFill>
              </a:rPr>
              <a:t>C</a:t>
            </a:r>
            <a:r>
              <a:rPr lang="it-IT" sz="2000" b="1" dirty="0">
                <a:solidFill>
                  <a:srgbClr val="FF0000"/>
                </a:solidFill>
              </a:rPr>
              <a:t>on la partecipazione al Sacrificio eucaristico, possiamo dire che </a:t>
            </a:r>
            <a:br>
              <a:rPr lang="it-IT" sz="2000" b="1" dirty="0">
                <a:solidFill>
                  <a:srgbClr val="FF0000"/>
                </a:solidFill>
              </a:rPr>
            </a:br>
            <a:r>
              <a:rPr lang="it-IT" sz="2400" b="1" dirty="0">
                <a:solidFill>
                  <a:srgbClr val="FF0000"/>
                </a:solidFill>
              </a:rPr>
              <a:t>non soltanto ciascuno di noi riceve Cristo, </a:t>
            </a:r>
            <a:br>
              <a:rPr lang="it-IT" sz="2400" b="1" dirty="0">
                <a:solidFill>
                  <a:srgbClr val="FF0000"/>
                </a:solidFill>
              </a:rPr>
            </a:br>
            <a:r>
              <a:rPr lang="it-IT" sz="2400" b="1" dirty="0">
                <a:solidFill>
                  <a:srgbClr val="FF0000"/>
                </a:solidFill>
              </a:rPr>
              <a:t>ma che anche Cristo riceve ciascuno di noi. </a:t>
            </a:r>
            <a:br>
              <a:rPr lang="it-IT" sz="2400" b="1" dirty="0">
                <a:solidFill>
                  <a:srgbClr val="FF0000"/>
                </a:solidFill>
              </a:rPr>
            </a:br>
            <a:r>
              <a:rPr lang="it-IT" sz="3600" b="1" dirty="0">
                <a:solidFill>
                  <a:srgbClr val="FF0000"/>
                </a:solidFill>
              </a:rPr>
              <a:t/>
            </a:r>
            <a:br>
              <a:rPr lang="it-IT" sz="3600" b="1" dirty="0">
                <a:solidFill>
                  <a:srgbClr val="FF0000"/>
                </a:solidFill>
              </a:rPr>
            </a:br>
            <a:r>
              <a:rPr lang="it-IT" sz="2400" b="1" dirty="0">
                <a:solidFill>
                  <a:srgbClr val="00B050"/>
                </a:solidFill>
              </a:rPr>
              <a:t>l’Eucaristia esige di essere </a:t>
            </a:r>
            <a:r>
              <a:rPr lang="it-IT" sz="2400" b="1" dirty="0">
                <a:solidFill>
                  <a:srgbClr val="FF0000"/>
                </a:solidFill>
              </a:rPr>
              <a:t>vissuta anzitutto come sacramento di unità della Chiesa</a:t>
            </a:r>
            <a:r>
              <a:rPr lang="it-IT" sz="2400" b="1" dirty="0">
                <a:solidFill>
                  <a:srgbClr val="00B050"/>
                </a:solidFill>
              </a:rPr>
              <a:t>, sacramento che fa il corpo di Cristo, nel doppio significato: fa il corpo di Cristo nel senso del corpo eucaristico, ma fa il corpo di Cristo anche nel senso del corpo ecclesiale.</a:t>
            </a:r>
            <a:br>
              <a:rPr lang="it-IT" sz="2400" b="1" dirty="0">
                <a:solidFill>
                  <a:srgbClr val="00B050"/>
                </a:solidFill>
              </a:rPr>
            </a:br>
            <a:r>
              <a:rPr lang="it-IT" sz="2400" b="1" dirty="0">
                <a:solidFill>
                  <a:srgbClr val="00B050"/>
                </a:solidFill>
              </a:rPr>
              <a:t>C’è uno stretto rapporto, quindi, tra il partecipare al corpo eucaristico e il diventare il corpo ecclesiale</a:t>
            </a:r>
            <a:r>
              <a:rPr lang="it-IT" sz="2800" b="1" dirty="0">
                <a:solidFill>
                  <a:srgbClr val="00B050"/>
                </a:solidFill>
              </a:rPr>
              <a:t/>
            </a:r>
            <a:br>
              <a:rPr lang="it-IT" sz="2800" b="1" dirty="0">
                <a:solidFill>
                  <a:srgbClr val="00B050"/>
                </a:solidFill>
              </a:rPr>
            </a:br>
            <a:endParaRPr lang="it-IT" sz="1600" b="1" dirty="0">
              <a:solidFill>
                <a:srgbClr val="00B050"/>
              </a:solidFill>
            </a:endParaRPr>
          </a:p>
        </p:txBody>
      </p:sp>
    </p:spTree>
    <p:extLst>
      <p:ext uri="{BB962C8B-B14F-4D97-AF65-F5344CB8AC3E}">
        <p14:creationId xmlns:p14="http://schemas.microsoft.com/office/powerpoint/2010/main" val="128057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036496" cy="6741368"/>
          </a:xfrm>
        </p:spPr>
        <p:txBody>
          <a:bodyPr>
            <a:normAutofit fontScale="90000"/>
          </a:bodyPr>
          <a:lstStyle/>
          <a:p>
            <a:r>
              <a:rPr lang="it-IT" sz="1400" dirty="0"/>
              <a:t/>
            </a:r>
            <a:br>
              <a:rPr lang="it-IT" sz="1400" dirty="0"/>
            </a:br>
            <a:r>
              <a:rPr lang="it-IT" sz="1400" dirty="0"/>
              <a:t/>
            </a:r>
            <a:br>
              <a:rPr lang="it-IT" sz="1400" dirty="0"/>
            </a:br>
            <a:r>
              <a:rPr lang="it-IT" sz="1400" dirty="0"/>
              <a:t/>
            </a:r>
            <a:br>
              <a:rPr lang="it-IT" sz="1400" dirty="0"/>
            </a:br>
            <a:r>
              <a:rPr lang="it-IT" sz="1400" dirty="0"/>
              <a:t/>
            </a:r>
            <a:br>
              <a:rPr lang="it-IT" sz="1400" dirty="0"/>
            </a:br>
            <a:r>
              <a:rPr lang="it-IT" sz="1400" dirty="0"/>
              <a:t/>
            </a:r>
            <a:br>
              <a:rPr lang="it-IT" sz="1400" dirty="0"/>
            </a:br>
            <a:r>
              <a:rPr lang="it-IT" sz="3100" b="1" dirty="0">
                <a:solidFill>
                  <a:srgbClr val="0070C0"/>
                </a:solidFill>
              </a:rPr>
              <a:t>L’Eucaristia è anzitutto </a:t>
            </a:r>
            <a:r>
              <a:rPr lang="it-IT" sz="3100" b="1" u="sng" dirty="0">
                <a:solidFill>
                  <a:srgbClr val="FF0000"/>
                </a:solidFill>
              </a:rPr>
              <a:t>Celebrazione;</a:t>
            </a:r>
            <a:r>
              <a:rPr lang="it-IT" sz="3100" b="1" dirty="0">
                <a:solidFill>
                  <a:srgbClr val="0070C0"/>
                </a:solidFill>
              </a:rPr>
              <a:t> perciò è “posta al centro della vita cristiana” (Mane </a:t>
            </a:r>
            <a:r>
              <a:rPr lang="it-IT" sz="3100" b="1" dirty="0" err="1">
                <a:solidFill>
                  <a:srgbClr val="0070C0"/>
                </a:solidFill>
              </a:rPr>
              <a:t>Nobiscum</a:t>
            </a:r>
            <a:r>
              <a:rPr lang="it-IT" sz="3100" b="1" dirty="0">
                <a:solidFill>
                  <a:srgbClr val="0070C0"/>
                </a:solidFill>
              </a:rPr>
              <a:t> </a:t>
            </a:r>
            <a:r>
              <a:rPr lang="it-IT" sz="3100" b="1" dirty="0" err="1">
                <a:solidFill>
                  <a:srgbClr val="0070C0"/>
                </a:solidFill>
              </a:rPr>
              <a:t>Domine</a:t>
            </a:r>
            <a:r>
              <a:rPr lang="it-IT" sz="3100" b="1" dirty="0">
                <a:solidFill>
                  <a:srgbClr val="0070C0"/>
                </a:solidFill>
              </a:rPr>
              <a:t>, n. 17; </a:t>
            </a:r>
            <a:r>
              <a:rPr lang="it-IT" sz="3100" b="1" dirty="0" err="1">
                <a:solidFill>
                  <a:srgbClr val="0070C0"/>
                </a:solidFill>
              </a:rPr>
              <a:t>cf</a:t>
            </a:r>
            <a:r>
              <a:rPr lang="it-IT" sz="3100" b="1" dirty="0">
                <a:solidFill>
                  <a:srgbClr val="0070C0"/>
                </a:solidFill>
              </a:rPr>
              <a:t>. anche n. 3). </a:t>
            </a:r>
            <a:r>
              <a:rPr lang="it-IT" sz="3100" dirty="0">
                <a:solidFill>
                  <a:srgbClr val="FF0000"/>
                </a:solidFill>
              </a:rPr>
              <a:t/>
            </a:r>
            <a:br>
              <a:rPr lang="it-IT" sz="3100" dirty="0">
                <a:solidFill>
                  <a:srgbClr val="FF0000"/>
                </a:solidFill>
              </a:rPr>
            </a:br>
            <a:r>
              <a:rPr lang="it-IT" sz="1600" dirty="0"/>
              <a:t/>
            </a:r>
            <a:br>
              <a:rPr lang="it-IT" sz="1600" dirty="0"/>
            </a:br>
            <a:r>
              <a:rPr lang="it-IT" sz="1600" dirty="0"/>
              <a:t/>
            </a:r>
            <a:br>
              <a:rPr lang="it-IT" sz="1600" dirty="0"/>
            </a:br>
            <a:r>
              <a:rPr lang="it-IT" sz="2700" b="1" dirty="0">
                <a:solidFill>
                  <a:srgbClr val="FF0000"/>
                </a:solidFill>
              </a:rPr>
              <a:t>“il primo grande segno unificante di cui si fa esperienza nella celebrazione eucaristica, e all’interno del quale si pongono tutti gli altri segni, è </a:t>
            </a:r>
            <a:r>
              <a:rPr lang="it-IT" sz="4000" b="1" u="sng" dirty="0">
                <a:solidFill>
                  <a:srgbClr val="0070C0"/>
                </a:solidFill>
              </a:rPr>
              <a:t>l’Assemblea.</a:t>
            </a:r>
            <a:r>
              <a:rPr lang="it-IT" sz="2700" b="1" u="sng" dirty="0">
                <a:solidFill>
                  <a:srgbClr val="0070C0"/>
                </a:solidFill>
              </a:rPr>
              <a:t>  </a:t>
            </a:r>
            <a:br>
              <a:rPr lang="it-IT" sz="2700" b="1" u="sng" dirty="0">
                <a:solidFill>
                  <a:srgbClr val="0070C0"/>
                </a:solidFill>
              </a:rPr>
            </a:br>
            <a:r>
              <a:rPr lang="it-IT" sz="2700" b="1" dirty="0"/>
              <a:t>(CEI, Eucaristia, comunione e comunità, n. 36). </a:t>
            </a:r>
            <a:br>
              <a:rPr lang="it-IT" sz="2700" b="1" dirty="0"/>
            </a:br>
            <a:r>
              <a:rPr lang="it-IT" sz="2700" b="1" dirty="0"/>
              <a:t/>
            </a:r>
            <a:br>
              <a:rPr lang="it-IT" sz="2700" b="1" dirty="0"/>
            </a:br>
            <a:r>
              <a:rPr lang="it-IT" sz="2700" b="1" dirty="0">
                <a:solidFill>
                  <a:srgbClr val="FF0000"/>
                </a:solidFill>
              </a:rPr>
              <a:t>“la principale manifestazione della Chiesa si ha nella partecipazione piena e attiva di tutto il popolo santo di Dio  alla medesima eucaristia,  al medesimo altare, cui presiede il vescovo circondato dal suo presbiterio e dai ministri” (SC, n. 41). </a:t>
            </a:r>
            <a:r>
              <a:rPr lang="it-IT" sz="2700" b="1" dirty="0"/>
              <a:t/>
            </a:r>
            <a:br>
              <a:rPr lang="it-IT" sz="2700" b="1" dirty="0"/>
            </a:br>
            <a:r>
              <a:rPr lang="it-IT" sz="2700" b="1" dirty="0"/>
              <a:t/>
            </a:r>
            <a:br>
              <a:rPr lang="it-IT" sz="2700" b="1" dirty="0"/>
            </a:br>
            <a:r>
              <a:rPr lang="it-IT" sz="2700" b="1" dirty="0"/>
              <a:t>L’intimo rapporto che esiste tra comunità ecclesiale ed Eucaristia fa sì che le nostre celebrazioni eucaristiche dipendano molto dal </a:t>
            </a:r>
            <a:r>
              <a:rPr lang="it-IT" sz="2700" b="1" u="sng" dirty="0">
                <a:solidFill>
                  <a:srgbClr val="0070C0"/>
                </a:solidFill>
              </a:rPr>
              <a:t>modello di Chiesa che intendiamo o riusciamo a realizzare</a:t>
            </a:r>
            <a:r>
              <a:rPr lang="it-IT" sz="2700" b="1" dirty="0"/>
              <a:t>. </a:t>
            </a:r>
            <a:br>
              <a:rPr lang="it-IT" sz="2700" b="1" dirty="0"/>
            </a:br>
            <a:r>
              <a:rPr lang="it-IT" sz="2200" b="1" dirty="0"/>
              <a:t/>
            </a:r>
            <a:br>
              <a:rPr lang="it-IT" sz="2200" b="1" dirty="0"/>
            </a:br>
            <a:r>
              <a:rPr lang="it-IT" sz="1800" b="1" dirty="0"/>
              <a:t/>
            </a:r>
            <a:br>
              <a:rPr lang="it-IT" sz="1800" b="1" dirty="0"/>
            </a:br>
            <a:endParaRPr lang="it-IT" sz="1800" dirty="0"/>
          </a:p>
        </p:txBody>
      </p:sp>
    </p:spTree>
    <p:extLst>
      <p:ext uri="{BB962C8B-B14F-4D97-AF65-F5344CB8AC3E}">
        <p14:creationId xmlns:p14="http://schemas.microsoft.com/office/powerpoint/2010/main" val="295678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964488" cy="6957392"/>
          </a:xfrm>
        </p:spPr>
        <p:txBody>
          <a:bodyPr>
            <a:noAutofit/>
          </a:bodyPr>
          <a:lstStyle/>
          <a:p>
            <a:r>
              <a:rPr lang="it-IT" sz="2800" b="1" dirty="0">
                <a:solidFill>
                  <a:srgbClr val="0070C0"/>
                </a:solidFill>
              </a:rPr>
              <a:t/>
            </a:r>
            <a:br>
              <a:rPr lang="it-IT" sz="2800" b="1" dirty="0">
                <a:solidFill>
                  <a:srgbClr val="0070C0"/>
                </a:solidFill>
              </a:rPr>
            </a:br>
            <a:r>
              <a:rPr lang="it-IT" sz="2800" b="1" dirty="0">
                <a:solidFill>
                  <a:srgbClr val="0070C0"/>
                </a:solidFill>
              </a:rPr>
              <a:t/>
            </a:r>
            <a:br>
              <a:rPr lang="it-IT" sz="2800" b="1" dirty="0">
                <a:solidFill>
                  <a:srgbClr val="0070C0"/>
                </a:solidFill>
              </a:rPr>
            </a:br>
            <a:r>
              <a:rPr lang="it-IT" sz="2800" b="1" i="1" dirty="0">
                <a:solidFill>
                  <a:srgbClr val="0070C0"/>
                </a:solidFill>
              </a:rPr>
              <a:t>Dominicae cenae </a:t>
            </a:r>
            <a:r>
              <a:rPr lang="it-IT" sz="2800" b="1" dirty="0">
                <a:solidFill>
                  <a:srgbClr val="0070C0"/>
                </a:solidFill>
              </a:rPr>
              <a:t/>
            </a:r>
            <a:br>
              <a:rPr lang="it-IT" sz="2800" b="1" dirty="0">
                <a:solidFill>
                  <a:srgbClr val="0070C0"/>
                </a:solidFill>
              </a:rPr>
            </a:br>
            <a:r>
              <a:rPr lang="it-IT" sz="2800" b="1" dirty="0">
                <a:solidFill>
                  <a:prstClr val="black"/>
                </a:solidFill>
              </a:rPr>
              <a:t/>
            </a:r>
            <a:br>
              <a:rPr lang="it-IT" sz="2800" b="1" dirty="0">
                <a:solidFill>
                  <a:prstClr val="black"/>
                </a:solidFill>
              </a:rPr>
            </a:br>
            <a:r>
              <a:rPr lang="it-IT" sz="3200" b="1" dirty="0">
                <a:solidFill>
                  <a:srgbClr val="00B050"/>
                </a:solidFill>
              </a:rPr>
              <a:t>Ogni celebrazione eucaristica esprime la propria ecclesiologia e, viceversa, </a:t>
            </a:r>
            <a:br>
              <a:rPr lang="it-IT" sz="3200" b="1" dirty="0">
                <a:solidFill>
                  <a:srgbClr val="00B050"/>
                </a:solidFill>
              </a:rPr>
            </a:br>
            <a:r>
              <a:rPr lang="it-IT" sz="3200" b="1" dirty="0">
                <a:solidFill>
                  <a:srgbClr val="00B050"/>
                </a:solidFill>
              </a:rPr>
              <a:t>ogni ecclesiologia genera la propria celebrazione. </a:t>
            </a:r>
            <a:br>
              <a:rPr lang="it-IT" sz="3200" b="1" dirty="0">
                <a:solidFill>
                  <a:srgbClr val="00B050"/>
                </a:solidFill>
              </a:rPr>
            </a:br>
            <a:r>
              <a:rPr lang="it-IT" sz="3200" b="1" dirty="0">
                <a:solidFill>
                  <a:srgbClr val="00B050"/>
                </a:solidFill>
              </a:rPr>
              <a:t/>
            </a:r>
            <a:br>
              <a:rPr lang="it-IT" sz="3200" b="1" dirty="0">
                <a:solidFill>
                  <a:srgbClr val="00B050"/>
                </a:solidFill>
              </a:rPr>
            </a:br>
            <a:r>
              <a:rPr lang="it-IT" sz="3200" b="1" dirty="0">
                <a:solidFill>
                  <a:srgbClr val="FF0000"/>
                </a:solidFill>
              </a:rPr>
              <a:t>Come “sinassi”, l’Eucaristia presuppone la presenza e la partecipazione di tutti gli “ordini” e di tutti i ministeri. Tutti, assieme, rappresentano la Chiesa come comunità escatologica, così come il superamento di ogni divisione, sia naturale (di età, razza, sesso) sia sociale (ricchi, poveri, differenti professioni). </a:t>
            </a:r>
            <a:r>
              <a:rPr lang="it-IT" sz="2800" b="1" dirty="0">
                <a:solidFill>
                  <a:srgbClr val="FF0000"/>
                </a:solidFill>
              </a:rPr>
              <a:t>(DC 7). </a:t>
            </a:r>
            <a:r>
              <a:rPr lang="it-IT" sz="2800" b="1" dirty="0">
                <a:solidFill>
                  <a:prstClr val="black"/>
                </a:solidFill>
              </a:rPr>
              <a:t/>
            </a:r>
            <a:br>
              <a:rPr lang="it-IT" sz="2800" b="1" dirty="0">
                <a:solidFill>
                  <a:prstClr val="black"/>
                </a:solidFill>
              </a:rPr>
            </a:br>
            <a:r>
              <a:rPr lang="it-IT" sz="2800" b="1" dirty="0">
                <a:solidFill>
                  <a:prstClr val="black"/>
                </a:solidFill>
              </a:rPr>
              <a:t> </a:t>
            </a:r>
            <a:r>
              <a:rPr lang="it-IT" sz="2400" b="1" dirty="0">
                <a:solidFill>
                  <a:prstClr val="black"/>
                </a:solidFill>
              </a:rPr>
              <a:t/>
            </a:r>
            <a:br>
              <a:rPr lang="it-IT" sz="2400" b="1" dirty="0">
                <a:solidFill>
                  <a:prstClr val="black"/>
                </a:solidFill>
              </a:rPr>
            </a:br>
            <a:endParaRPr lang="it-IT" sz="5400" dirty="0"/>
          </a:p>
        </p:txBody>
      </p:sp>
    </p:spTree>
    <p:extLst>
      <p:ext uri="{BB962C8B-B14F-4D97-AF65-F5344CB8AC3E}">
        <p14:creationId xmlns:p14="http://schemas.microsoft.com/office/powerpoint/2010/main" val="2335426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44624"/>
            <a:ext cx="9036496" cy="6813376"/>
          </a:xfrm>
        </p:spPr>
        <p:txBody>
          <a:bodyPr>
            <a:normAutofit fontScale="90000"/>
          </a:bodyPr>
          <a:lstStyle/>
          <a:p>
            <a:r>
              <a:rPr lang="it-IT" sz="2800" b="1" i="1" dirty="0">
                <a:solidFill>
                  <a:srgbClr val="00B050"/>
                </a:solidFill>
                <a:latin typeface="Book Antiqua" panose="02040602050305030304" pitchFamily="18" charset="0"/>
                <a:ea typeface="Calibri"/>
              </a:rPr>
              <a:t>4. IL DONO VISSUTO </a:t>
            </a:r>
            <a:r>
              <a:rPr lang="it-IT" sz="2800" b="1" i="1" u="sng" dirty="0">
                <a:solidFill>
                  <a:srgbClr val="00B050"/>
                </a:solidFill>
                <a:latin typeface="Book Antiqua" panose="02040602050305030304" pitchFamily="18" charset="0"/>
                <a:ea typeface="Calibri"/>
              </a:rPr>
              <a:t>E’ LA SUA MISSIONE</a:t>
            </a:r>
            <a:r>
              <a:rPr lang="it-IT" sz="2800" dirty="0">
                <a:solidFill>
                  <a:srgbClr val="000000"/>
                </a:solidFill>
                <a:latin typeface="Book Antiqua" panose="02040602050305030304" pitchFamily="18" charset="0"/>
                <a:ea typeface="Calibri"/>
              </a:rPr>
              <a:t/>
            </a:r>
            <a:br>
              <a:rPr lang="it-IT" sz="2800" dirty="0">
                <a:solidFill>
                  <a:srgbClr val="000000"/>
                </a:solidFill>
                <a:latin typeface="Book Antiqua" panose="02040602050305030304" pitchFamily="18" charset="0"/>
                <a:ea typeface="Calibri"/>
              </a:rPr>
            </a:br>
            <a:r>
              <a:rPr lang="it-IT" sz="2800" dirty="0">
                <a:solidFill>
                  <a:srgbClr val="000000"/>
                </a:solidFill>
                <a:latin typeface="Book Antiqua" panose="02040602050305030304" pitchFamily="18" charset="0"/>
                <a:ea typeface="Calibri"/>
              </a:rPr>
              <a:t/>
            </a:r>
            <a:br>
              <a:rPr lang="it-IT" sz="2800" dirty="0">
                <a:solidFill>
                  <a:srgbClr val="000000"/>
                </a:solidFill>
                <a:latin typeface="Book Antiqua" panose="02040602050305030304" pitchFamily="18" charset="0"/>
                <a:ea typeface="Calibri"/>
              </a:rPr>
            </a:br>
            <a:r>
              <a:rPr lang="it-IT" sz="2400" dirty="0">
                <a:solidFill>
                  <a:srgbClr val="0070C0"/>
                </a:solidFill>
                <a:latin typeface="Book Antiqua" panose="02040602050305030304" pitchFamily="18" charset="0"/>
              </a:rPr>
              <a:t>La Chiesa vive dell'Eucaristia </a:t>
            </a:r>
            <a:br>
              <a:rPr lang="it-IT" sz="2400" dirty="0">
                <a:solidFill>
                  <a:srgbClr val="0070C0"/>
                </a:solidFill>
                <a:latin typeface="Book Antiqua" panose="02040602050305030304" pitchFamily="18" charset="0"/>
              </a:rPr>
            </a:br>
            <a:r>
              <a:rPr lang="it-IT" sz="2400" dirty="0">
                <a:solidFill>
                  <a:srgbClr val="0070C0"/>
                </a:solidFill>
                <a:latin typeface="Book Antiqua" panose="02040602050305030304" pitchFamily="18" charset="0"/>
                <a:ea typeface="Calibri"/>
              </a:rPr>
              <a:t>In essa trova il senso della sua origine e della sua azione/missione verso la pienezza del Regno </a:t>
            </a:r>
            <a:r>
              <a:rPr lang="it-IT" sz="2400" dirty="0">
                <a:solidFill>
                  <a:srgbClr val="000000"/>
                </a:solidFill>
                <a:latin typeface="Book Antiqua" panose="02040602050305030304" pitchFamily="18" charset="0"/>
                <a:ea typeface="Calibri"/>
              </a:rPr>
              <a:t/>
            </a:r>
            <a:br>
              <a:rPr lang="it-IT" sz="2400" dirty="0">
                <a:solidFill>
                  <a:srgbClr val="000000"/>
                </a:solidFill>
                <a:latin typeface="Book Antiqua" panose="02040602050305030304" pitchFamily="18" charset="0"/>
                <a:ea typeface="Calibri"/>
              </a:rPr>
            </a:br>
            <a:r>
              <a:rPr lang="it-IT" sz="2400" dirty="0">
                <a:solidFill>
                  <a:srgbClr val="000000"/>
                </a:solidFill>
                <a:latin typeface="Book Antiqua" panose="02040602050305030304" pitchFamily="18" charset="0"/>
                <a:ea typeface="Calibri"/>
              </a:rPr>
              <a:t/>
            </a:r>
            <a:br>
              <a:rPr lang="it-IT" sz="2400" dirty="0">
                <a:solidFill>
                  <a:srgbClr val="000000"/>
                </a:solidFill>
                <a:latin typeface="Book Antiqua" panose="02040602050305030304" pitchFamily="18" charset="0"/>
                <a:ea typeface="Calibri"/>
              </a:rPr>
            </a:br>
            <a:r>
              <a:rPr lang="it-IT" sz="2400" dirty="0">
                <a:solidFill>
                  <a:srgbClr val="FF0000"/>
                </a:solidFill>
                <a:latin typeface="Book Antiqua" panose="02040602050305030304" pitchFamily="18" charset="0"/>
                <a:ea typeface="Calibri"/>
              </a:rPr>
              <a:t>Necessario impegnarsi nella catechesi “mistagogica”  che svela le </a:t>
            </a:r>
            <a:r>
              <a:rPr lang="it-IT" sz="2400" b="1" dirty="0">
                <a:solidFill>
                  <a:srgbClr val="00B050"/>
                </a:solidFill>
                <a:latin typeface="Book Antiqua" panose="02040602050305030304" pitchFamily="18" charset="0"/>
                <a:ea typeface="Calibri"/>
              </a:rPr>
              <a:t>valenze dei gesti e delle parole </a:t>
            </a:r>
            <a:r>
              <a:rPr lang="it-IT" sz="2400" dirty="0">
                <a:solidFill>
                  <a:srgbClr val="FF0000"/>
                </a:solidFill>
                <a:latin typeface="Book Antiqua" panose="02040602050305030304" pitchFamily="18" charset="0"/>
                <a:ea typeface="Calibri"/>
              </a:rPr>
              <a:t>della Liturgia, aiutando i fedeli a </a:t>
            </a:r>
            <a:r>
              <a:rPr lang="it-IT" sz="2400" u="sng" dirty="0">
                <a:solidFill>
                  <a:srgbClr val="0070C0"/>
                </a:solidFill>
                <a:effectLst>
                  <a:outerShdw blurRad="38100" dist="38100" dir="2700000" algn="tl">
                    <a:srgbClr val="000000">
                      <a:alpha val="43137"/>
                    </a:srgbClr>
                  </a:outerShdw>
                </a:effectLst>
                <a:latin typeface="Book Antiqua" panose="02040602050305030304" pitchFamily="18" charset="0"/>
                <a:ea typeface="Calibri"/>
              </a:rPr>
              <a:t>passare dai segni al mistero </a:t>
            </a:r>
            <a:r>
              <a:rPr lang="it-IT" sz="2400" dirty="0">
                <a:solidFill>
                  <a:srgbClr val="000000"/>
                </a:solidFill>
                <a:latin typeface="Book Antiqua" panose="02040602050305030304" pitchFamily="18" charset="0"/>
                <a:ea typeface="Calibri"/>
              </a:rPr>
              <a:t>e </a:t>
            </a:r>
            <a:r>
              <a:rPr lang="it-IT" sz="2400" dirty="0">
                <a:solidFill>
                  <a:srgbClr val="0070C0"/>
                </a:solidFill>
                <a:latin typeface="Book Antiqua" panose="02040602050305030304" pitchFamily="18" charset="0"/>
                <a:ea typeface="Calibri"/>
              </a:rPr>
              <a:t>a </a:t>
            </a:r>
            <a:r>
              <a:rPr lang="it-IT" sz="2400" b="1" dirty="0">
                <a:solidFill>
                  <a:srgbClr val="0070C0"/>
                </a:solidFill>
                <a:effectLst>
                  <a:outerShdw blurRad="38100" dist="38100" dir="2700000" algn="tl">
                    <a:srgbClr val="000000">
                      <a:alpha val="43137"/>
                    </a:srgbClr>
                  </a:outerShdw>
                </a:effectLst>
                <a:latin typeface="Book Antiqua" panose="02040602050305030304" pitchFamily="18" charset="0"/>
                <a:ea typeface="Calibri"/>
              </a:rPr>
              <a:t>coinvolgere in esso l’intera loro esistenza</a:t>
            </a:r>
            <a:r>
              <a:rPr lang="it-IT" sz="2400" dirty="0">
                <a:solidFill>
                  <a:srgbClr val="0070C0"/>
                </a:solidFill>
                <a:latin typeface="Book Antiqua" panose="02040602050305030304" pitchFamily="18" charset="0"/>
                <a:ea typeface="Calibri"/>
              </a:rPr>
              <a:t>” (MND, n.17). </a:t>
            </a:r>
            <a:r>
              <a:rPr lang="it-IT" sz="2000" dirty="0">
                <a:solidFill>
                  <a:srgbClr val="0070C0"/>
                </a:solidFill>
                <a:latin typeface="Book Antiqua" panose="02040602050305030304" pitchFamily="18" charset="0"/>
                <a:ea typeface="Calibri"/>
              </a:rPr>
              <a:t/>
            </a:r>
            <a:br>
              <a:rPr lang="it-IT" sz="2000" dirty="0">
                <a:solidFill>
                  <a:srgbClr val="0070C0"/>
                </a:solidFill>
                <a:latin typeface="Book Antiqua" panose="02040602050305030304" pitchFamily="18" charset="0"/>
                <a:ea typeface="Calibri"/>
              </a:rPr>
            </a:br>
            <a:r>
              <a:rPr lang="it-IT" sz="2000" dirty="0">
                <a:solidFill>
                  <a:srgbClr val="000000"/>
                </a:solidFill>
                <a:latin typeface="Book Antiqua" panose="02040602050305030304" pitchFamily="18" charset="0"/>
                <a:ea typeface="Calibri"/>
              </a:rPr>
              <a:t/>
            </a:r>
            <a:br>
              <a:rPr lang="it-IT" sz="2000" dirty="0">
                <a:solidFill>
                  <a:srgbClr val="000000"/>
                </a:solidFill>
                <a:latin typeface="Book Antiqua" panose="02040602050305030304" pitchFamily="18" charset="0"/>
                <a:ea typeface="Calibri"/>
              </a:rPr>
            </a:br>
            <a:r>
              <a:rPr lang="it-IT" sz="2200" b="1" dirty="0">
                <a:solidFill>
                  <a:srgbClr val="C00000"/>
                </a:solidFill>
                <a:latin typeface="Book Antiqua" panose="02040602050305030304" pitchFamily="18" charset="0"/>
                <a:ea typeface="Calibri"/>
              </a:rPr>
              <a:t>Il cristiano che partecipa all’Eucaristia apprende da essa a </a:t>
            </a:r>
            <a:r>
              <a:rPr lang="it-IT" sz="2200" b="1" dirty="0">
                <a:solidFill>
                  <a:srgbClr val="0070C0"/>
                </a:solidFill>
                <a:latin typeface="Book Antiqua" panose="02040602050305030304" pitchFamily="18" charset="0"/>
                <a:ea typeface="Calibri"/>
              </a:rPr>
              <a:t>farsi promotore di comunione, di pace, di solidarietà, in tutte le circostanze della vita</a:t>
            </a:r>
            <a:r>
              <a:rPr lang="it-IT" sz="2200" b="1" dirty="0">
                <a:solidFill>
                  <a:srgbClr val="C00000"/>
                </a:solidFill>
                <a:latin typeface="Book Antiqua" panose="02040602050305030304" pitchFamily="18" charset="0"/>
                <a:ea typeface="Calibri"/>
              </a:rPr>
              <a:t>”. </a:t>
            </a:r>
            <a:br>
              <a:rPr lang="it-IT" sz="2200" b="1" dirty="0">
                <a:solidFill>
                  <a:srgbClr val="C00000"/>
                </a:solidFill>
                <a:latin typeface="Book Antiqua" panose="02040602050305030304" pitchFamily="18" charset="0"/>
                <a:ea typeface="Calibri"/>
              </a:rPr>
            </a:br>
            <a:r>
              <a:rPr lang="it-IT" sz="2200" b="1" dirty="0">
                <a:solidFill>
                  <a:srgbClr val="C00000"/>
                </a:solidFill>
                <a:latin typeface="Book Antiqua" panose="02040602050305030304" pitchFamily="18" charset="0"/>
                <a:ea typeface="Calibri"/>
              </a:rPr>
              <a:t>L’Eucaristia è il principio unificante di tutta la Chiesa. Unità che non significa uniformità, ma armonia delle diversità, che concorrono al bene comune. Celebrare l’Eucaristia in un contesto di divisioni e di disuguaglianze significa snaturarne il significato. Se lasciamo che dall’Eucaristia si sprigioni tutta la sua forza unificante, allora impareremo ad amare e a vivere in un vincolo di profonda solidarietà con i nostri fratelli.</a:t>
            </a:r>
            <a:r>
              <a:rPr lang="it-IT" sz="2200" b="1" dirty="0">
                <a:solidFill>
                  <a:srgbClr val="000000"/>
                </a:solidFill>
                <a:latin typeface="Book Antiqua" panose="02040602050305030304" pitchFamily="18" charset="0"/>
                <a:ea typeface="Calibri"/>
              </a:rPr>
              <a:t> (Cfr. MND n. 27) </a:t>
            </a:r>
            <a:endParaRPr lang="it-IT" sz="2200" b="1" dirty="0">
              <a:solidFill>
                <a:srgbClr val="C00000"/>
              </a:solidFill>
            </a:endParaRPr>
          </a:p>
        </p:txBody>
      </p:sp>
    </p:spTree>
    <p:extLst>
      <p:ext uri="{BB962C8B-B14F-4D97-AF65-F5344CB8AC3E}">
        <p14:creationId xmlns:p14="http://schemas.microsoft.com/office/powerpoint/2010/main" val="3747407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99392"/>
            <a:ext cx="8928992" cy="6858000"/>
          </a:xfrm>
        </p:spPr>
        <p:txBody>
          <a:bodyPr>
            <a:normAutofit fontScale="90000"/>
          </a:bodyPr>
          <a:lstStyle/>
          <a:p>
            <a:pPr>
              <a:spcAft>
                <a:spcPts val="1000"/>
              </a:spcAft>
            </a:pPr>
            <a:r>
              <a:rPr lang="it-IT" sz="2400" dirty="0">
                <a:latin typeface="Times New Roman" pitchFamily="18" charset="0"/>
                <a:cs typeface="Times New Roman" pitchFamily="18" charset="0"/>
              </a:rPr>
              <a:t> </a:t>
            </a:r>
            <a:r>
              <a:rPr lang="it-IT" sz="2400" b="1" dirty="0">
                <a:latin typeface="Times New Roman" pitchFamily="18" charset="0"/>
                <a:cs typeface="Times New Roman" pitchFamily="18" charset="0"/>
              </a:rPr>
              <a:t/>
            </a:r>
            <a:br>
              <a:rPr lang="it-IT" sz="2400" b="1" dirty="0">
                <a:latin typeface="Times New Roman" pitchFamily="18" charset="0"/>
                <a:cs typeface="Times New Roman" pitchFamily="18" charset="0"/>
              </a:rPr>
            </a:br>
            <a:r>
              <a:rPr lang="it-IT" sz="2400" b="1" i="1" dirty="0">
                <a:solidFill>
                  <a:srgbClr val="FF0000"/>
                </a:solidFill>
                <a:latin typeface="Times New Roman" pitchFamily="18" charset="0"/>
                <a:cs typeface="Times New Roman" pitchFamily="18" charset="0"/>
              </a:rPr>
              <a:t>Tutti i membri devono a lui conformarsi</a:t>
            </a:r>
            <a:r>
              <a:rPr lang="it-IT" sz="2400" dirty="0">
                <a:solidFill>
                  <a:srgbClr val="FF0000"/>
                </a:solidFill>
                <a:latin typeface="Times New Roman" pitchFamily="18" charset="0"/>
                <a:cs typeface="Times New Roman" pitchFamily="18" charset="0"/>
              </a:rPr>
              <a:t>, fino a che Cristo non sia in essi formato (cfr. </a:t>
            </a:r>
            <a:r>
              <a:rPr lang="it-IT" sz="2400" dirty="0" err="1">
                <a:solidFill>
                  <a:srgbClr val="FF0000"/>
                </a:solidFill>
                <a:latin typeface="Times New Roman" pitchFamily="18" charset="0"/>
                <a:cs typeface="Times New Roman" pitchFamily="18" charset="0"/>
              </a:rPr>
              <a:t>Gal</a:t>
            </a:r>
            <a:r>
              <a:rPr lang="it-IT" sz="2400" dirty="0">
                <a:solidFill>
                  <a:srgbClr val="FF0000"/>
                </a:solidFill>
                <a:latin typeface="Times New Roman" pitchFamily="18" charset="0"/>
                <a:cs typeface="Times New Roman" pitchFamily="18" charset="0"/>
              </a:rPr>
              <a:t> 4,19). […] Nel suo corpo, che è la Chiesa, egli continuamente dispensa i doni dei ministeri, con i quali, per virtù sua, </a:t>
            </a:r>
            <a:r>
              <a:rPr lang="it-IT" sz="2400" b="1" i="1" dirty="0">
                <a:solidFill>
                  <a:srgbClr val="FF0000"/>
                </a:solidFill>
                <a:latin typeface="Times New Roman" pitchFamily="18" charset="0"/>
                <a:cs typeface="Times New Roman" pitchFamily="18" charset="0"/>
              </a:rPr>
              <a:t>ci aiutiamo vicendevolmente a salvarci </a:t>
            </a:r>
            <a:r>
              <a:rPr lang="it-IT" sz="2400" dirty="0">
                <a:solidFill>
                  <a:srgbClr val="FF0000"/>
                </a:solidFill>
                <a:latin typeface="Times New Roman" pitchFamily="18" charset="0"/>
                <a:cs typeface="Times New Roman" pitchFamily="18" charset="0"/>
              </a:rPr>
              <a:t>e, operando nella carità conforme a verità, andiamo in ogni modo crescendo verso colui, che è il nostro capo </a:t>
            </a:r>
            <a:br>
              <a:rPr lang="it-IT" sz="2400" dirty="0">
                <a:solidFill>
                  <a:srgbClr val="FF0000"/>
                </a:solidFill>
                <a:latin typeface="Times New Roman" pitchFamily="18" charset="0"/>
                <a:cs typeface="Times New Roman" pitchFamily="18" charset="0"/>
              </a:rPr>
            </a:br>
            <a:r>
              <a:rPr lang="it-IT" sz="2400" dirty="0">
                <a:solidFill>
                  <a:srgbClr val="FF0000"/>
                </a:solidFill>
                <a:latin typeface="Times New Roman" pitchFamily="18" charset="0"/>
                <a:cs typeface="Times New Roman" pitchFamily="18" charset="0"/>
              </a:rPr>
              <a:t>(cfr. </a:t>
            </a:r>
            <a:r>
              <a:rPr lang="it-IT" sz="2400" dirty="0" err="1">
                <a:solidFill>
                  <a:srgbClr val="FF0000"/>
                </a:solidFill>
                <a:latin typeface="Times New Roman" pitchFamily="18" charset="0"/>
                <a:cs typeface="Times New Roman" pitchFamily="18" charset="0"/>
              </a:rPr>
              <a:t>Ef</a:t>
            </a:r>
            <a:r>
              <a:rPr lang="it-IT" sz="2400" dirty="0">
                <a:solidFill>
                  <a:srgbClr val="FF0000"/>
                </a:solidFill>
                <a:latin typeface="Times New Roman" pitchFamily="18" charset="0"/>
                <a:cs typeface="Times New Roman" pitchFamily="18" charset="0"/>
              </a:rPr>
              <a:t> 5,11-16).  </a:t>
            </a:r>
            <a:r>
              <a:rPr lang="it-IT" sz="2400" b="1" dirty="0">
                <a:solidFill>
                  <a:srgbClr val="FF0000"/>
                </a:solidFill>
                <a:latin typeface="Times New Roman" pitchFamily="18" charset="0"/>
                <a:cs typeface="Times New Roman" pitchFamily="18" charset="0"/>
              </a:rPr>
              <a:t>(LG 7e)</a:t>
            </a:r>
            <a:br>
              <a:rPr lang="it-IT" sz="2400" b="1" dirty="0">
                <a:solidFill>
                  <a:srgbClr val="FF0000"/>
                </a:solidFill>
                <a:latin typeface="Times New Roman" pitchFamily="18" charset="0"/>
                <a:cs typeface="Times New Roman" pitchFamily="18" charset="0"/>
              </a:rPr>
            </a:br>
            <a:r>
              <a:rPr lang="it-IT" sz="2400" b="1" dirty="0">
                <a:solidFill>
                  <a:srgbClr val="FF0000"/>
                </a:solidFill>
                <a:latin typeface="Times New Roman" pitchFamily="18" charset="0"/>
                <a:cs typeface="Times New Roman" pitchFamily="18" charset="0"/>
              </a:rPr>
              <a:t/>
            </a:r>
            <a:br>
              <a:rPr lang="it-IT" sz="2400" b="1" dirty="0">
                <a:solidFill>
                  <a:srgbClr val="FF0000"/>
                </a:solidFill>
                <a:latin typeface="Times New Roman" pitchFamily="18" charset="0"/>
                <a:cs typeface="Times New Roman" pitchFamily="18" charset="0"/>
              </a:rPr>
            </a:br>
            <a:r>
              <a:rPr lang="it-IT" sz="2400" b="1" dirty="0">
                <a:solidFill>
                  <a:srgbClr val="0070C0"/>
                </a:solidFill>
              </a:rPr>
              <a:t> La comunione invisibile, pur essendo per sua natura sempre in crescita, suppone  la pratica delle virtù della fede, della speranza e della carità, rimanendo in seno alla Chiesa col </a:t>
            </a:r>
            <a:br>
              <a:rPr lang="it-IT" sz="2400" b="1" dirty="0">
                <a:solidFill>
                  <a:srgbClr val="0070C0"/>
                </a:solidFill>
              </a:rPr>
            </a:br>
            <a:r>
              <a:rPr lang="it-IT" sz="2400" b="1" dirty="0">
                <a:solidFill>
                  <a:srgbClr val="0070C0"/>
                </a:solidFill>
              </a:rPr>
              <a:t>« corpo » e col « cuore» </a:t>
            </a:r>
            <a:r>
              <a:rPr lang="it-IT" sz="2400" b="1" dirty="0">
                <a:solidFill>
                  <a:srgbClr val="0070C0"/>
                </a:solidFill>
                <a:latin typeface="Times New Roman" pitchFamily="18" charset="0"/>
                <a:cs typeface="Times New Roman" pitchFamily="18" charset="0"/>
              </a:rPr>
              <a:t/>
            </a:r>
            <a:br>
              <a:rPr lang="it-IT" sz="2400" b="1" dirty="0">
                <a:solidFill>
                  <a:srgbClr val="0070C0"/>
                </a:solidFill>
                <a:latin typeface="Times New Roman" pitchFamily="18" charset="0"/>
                <a:cs typeface="Times New Roman" pitchFamily="18" charset="0"/>
              </a:rPr>
            </a:br>
            <a:r>
              <a:rPr lang="it-IT" sz="2400" b="1" dirty="0">
                <a:solidFill>
                  <a:srgbClr val="0070C0"/>
                </a:solidFill>
                <a:latin typeface="Times New Roman" pitchFamily="18" charset="0"/>
                <a:cs typeface="Times New Roman" pitchFamily="18" charset="0"/>
              </a:rPr>
              <a:t/>
            </a:r>
            <a:br>
              <a:rPr lang="it-IT" sz="2400" b="1" dirty="0">
                <a:solidFill>
                  <a:srgbClr val="0070C0"/>
                </a:solidFill>
                <a:latin typeface="Times New Roman" pitchFamily="18" charset="0"/>
                <a:cs typeface="Times New Roman" pitchFamily="18" charset="0"/>
              </a:rPr>
            </a:br>
            <a:r>
              <a:rPr lang="it-IT" sz="2400" b="1" dirty="0">
                <a:solidFill>
                  <a:srgbClr val="0070C0"/>
                </a:solidFill>
              </a:rPr>
              <a:t>L'integrità dei vincoli invisibili è un preciso dovere morale del cristiano: « Ciascuno, pertanto, esamini se stesso e poi mangi di questo pane e beva di questo calice » (1 </a:t>
            </a:r>
            <a:r>
              <a:rPr lang="it-IT" sz="2400" b="1" dirty="0" err="1">
                <a:solidFill>
                  <a:srgbClr val="0070C0"/>
                </a:solidFill>
              </a:rPr>
              <a:t>Cor</a:t>
            </a:r>
            <a:r>
              <a:rPr lang="it-IT" sz="2400" b="1" dirty="0">
                <a:solidFill>
                  <a:srgbClr val="0070C0"/>
                </a:solidFill>
              </a:rPr>
              <a:t> 11,28). </a:t>
            </a:r>
            <a:br>
              <a:rPr lang="it-IT" sz="2400" b="1" dirty="0">
                <a:solidFill>
                  <a:srgbClr val="0070C0"/>
                </a:solidFill>
              </a:rPr>
            </a:br>
            <a:r>
              <a:rPr lang="it-IT" sz="2400" b="1" dirty="0">
                <a:solidFill>
                  <a:srgbClr val="0070C0"/>
                </a:solidFill>
              </a:rPr>
              <a:t/>
            </a:r>
            <a:br>
              <a:rPr lang="it-IT" sz="2400" b="1" dirty="0">
                <a:solidFill>
                  <a:srgbClr val="0070C0"/>
                </a:solidFill>
              </a:rPr>
            </a:br>
            <a:r>
              <a:rPr lang="it-IT" sz="2400" b="1" dirty="0">
                <a:solidFill>
                  <a:srgbClr val="FF0000"/>
                </a:solidFill>
              </a:rPr>
              <a:t>Crisostomo</a:t>
            </a:r>
            <a:r>
              <a:rPr lang="it-IT" sz="2400" b="1" dirty="0">
                <a:solidFill>
                  <a:srgbClr val="0070C0"/>
                </a:solidFill>
              </a:rPr>
              <a:t>: non accostarci a questa sacra Mensa con una coscienza macchiata e corrotta. Un tale accostamento, infatti, non potrà mai chiamarsi comunione, anche se tocchiamo mille volte il corpo del Signore</a:t>
            </a:r>
            <a:r>
              <a:rPr lang="it-IT" sz="2400" b="1" dirty="0">
                <a:solidFill>
                  <a:srgbClr val="0070C0"/>
                </a:solidFill>
                <a:latin typeface="Times New Roman" pitchFamily="18" charset="0"/>
                <a:cs typeface="Times New Roman" pitchFamily="18" charset="0"/>
              </a:rPr>
              <a:t/>
            </a:r>
            <a:br>
              <a:rPr lang="it-IT" sz="2400" b="1" dirty="0">
                <a:solidFill>
                  <a:srgbClr val="0070C0"/>
                </a:solidFill>
                <a:latin typeface="Times New Roman" pitchFamily="18" charset="0"/>
                <a:cs typeface="Times New Roman" pitchFamily="18" charset="0"/>
              </a:rPr>
            </a:br>
            <a:r>
              <a:rPr lang="it-IT" sz="2400" dirty="0">
                <a:solidFill>
                  <a:srgbClr val="000000"/>
                </a:solidFill>
                <a:latin typeface="Times New Roman"/>
                <a:ea typeface="Times New Roman"/>
                <a:cs typeface="Times New Roman"/>
              </a:rPr>
              <a:t> </a:t>
            </a:r>
            <a:r>
              <a:rPr lang="it-IT" sz="2000" dirty="0">
                <a:ea typeface="Calibri"/>
                <a:cs typeface="Times New Roman"/>
              </a:rPr>
              <a:t/>
            </a:r>
            <a:br>
              <a:rPr lang="it-IT" sz="2000" dirty="0">
                <a:ea typeface="Calibri"/>
                <a:cs typeface="Times New Roman"/>
              </a:rPr>
            </a:br>
            <a:endParaRPr lang="it-IT" sz="2400" dirty="0"/>
          </a:p>
        </p:txBody>
      </p:sp>
    </p:spTree>
    <p:extLst>
      <p:ext uri="{BB962C8B-B14F-4D97-AF65-F5344CB8AC3E}">
        <p14:creationId xmlns:p14="http://schemas.microsoft.com/office/powerpoint/2010/main" val="2402111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08504" cy="6858000"/>
          </a:xfrm>
        </p:spPr>
        <p:txBody>
          <a:bodyPr>
            <a:normAutofit fontScale="90000"/>
          </a:bodyPr>
          <a:lstStyle/>
          <a:p>
            <a:r>
              <a:rPr lang="it-IT" sz="3100" b="1" dirty="0">
                <a:solidFill>
                  <a:srgbClr val="FF0000"/>
                </a:solidFill>
              </a:rPr>
              <a:t/>
            </a:r>
            <a:br>
              <a:rPr lang="it-IT" sz="3100" b="1" dirty="0">
                <a:solidFill>
                  <a:srgbClr val="FF0000"/>
                </a:solidFill>
              </a:rPr>
            </a:br>
            <a:r>
              <a:rPr lang="it-IT" sz="3100" b="1" dirty="0">
                <a:solidFill>
                  <a:srgbClr val="FF0000"/>
                </a:solidFill>
              </a:rPr>
              <a:t/>
            </a:r>
            <a:br>
              <a:rPr lang="it-IT" sz="3100" b="1" dirty="0">
                <a:solidFill>
                  <a:srgbClr val="FF0000"/>
                </a:solidFill>
              </a:rPr>
            </a:br>
            <a:r>
              <a:rPr lang="it-IT" sz="3100" b="1" dirty="0">
                <a:solidFill>
                  <a:srgbClr val="FF0000"/>
                </a:solidFill>
              </a:rPr>
              <a:t/>
            </a:r>
            <a:br>
              <a:rPr lang="it-IT" sz="3100" b="1" dirty="0">
                <a:solidFill>
                  <a:srgbClr val="FF0000"/>
                </a:solidFill>
              </a:rPr>
            </a:br>
            <a:r>
              <a:rPr lang="it-IT" sz="3100" b="1" i="1" u="sng" dirty="0">
                <a:solidFill>
                  <a:srgbClr val="FF0000"/>
                </a:solidFill>
              </a:rPr>
              <a:t>Coerenza eucaristica</a:t>
            </a:r>
            <a:r>
              <a:rPr lang="it-IT" sz="1600" dirty="0"/>
              <a:t/>
            </a:r>
            <a:br>
              <a:rPr lang="it-IT" sz="1600" dirty="0"/>
            </a:br>
            <a:r>
              <a:rPr lang="it-IT" sz="2000" b="1" dirty="0">
                <a:solidFill>
                  <a:srgbClr val="0070C0"/>
                </a:solidFill>
              </a:rPr>
              <a:t/>
            </a:r>
            <a:br>
              <a:rPr lang="it-IT" sz="2000" b="1" dirty="0">
                <a:solidFill>
                  <a:srgbClr val="0070C0"/>
                </a:solidFill>
              </a:rPr>
            </a:br>
            <a:r>
              <a:rPr lang="it-IT" sz="3100" b="1" dirty="0">
                <a:solidFill>
                  <a:srgbClr val="0070C0"/>
                </a:solidFill>
              </a:rPr>
              <a:t>Legame tra forma eucaristica dell'esistenza e trasformazione morale. </a:t>
            </a:r>
            <a:br>
              <a:rPr lang="it-IT" sz="3100" b="1" dirty="0">
                <a:solidFill>
                  <a:srgbClr val="0070C0"/>
                </a:solidFill>
              </a:rPr>
            </a:br>
            <a:r>
              <a:rPr lang="it-IT" sz="3100" b="1" dirty="0">
                <a:solidFill>
                  <a:srgbClr val="0070C0"/>
                </a:solidFill>
              </a:rPr>
              <a:t>I</a:t>
            </a:r>
            <a:br>
              <a:rPr lang="it-IT" sz="3100" b="1" dirty="0">
                <a:solidFill>
                  <a:srgbClr val="0070C0"/>
                </a:solidFill>
              </a:rPr>
            </a:br>
            <a:r>
              <a:rPr lang="it-IT" sz="3100" b="1" dirty="0">
                <a:solidFill>
                  <a:srgbClr val="0070C0"/>
                </a:solidFill>
              </a:rPr>
              <a:t>l cristiano comunica con l'amore di donazione di Cristo ed è </a:t>
            </a:r>
            <a:r>
              <a:rPr lang="it-IT" sz="3100" b="1" dirty="0">
                <a:solidFill>
                  <a:srgbClr val="00B050"/>
                </a:solidFill>
              </a:rPr>
              <a:t>abilitato e impegnato a vivere questa stessa carità in tutti i suoi atteggiamenti e comportamenti di vita</a:t>
            </a:r>
            <a:r>
              <a:rPr lang="it-IT" sz="3100" b="1" dirty="0">
                <a:solidFill>
                  <a:srgbClr val="0070C0"/>
                </a:solidFill>
              </a:rPr>
              <a:t> per corrispondere all'amore del Signore con tutto il proprio essere, nella consapevolezza della propria fragilità. </a:t>
            </a:r>
            <a:br>
              <a:rPr lang="it-IT" sz="3100" b="1" dirty="0">
                <a:solidFill>
                  <a:srgbClr val="0070C0"/>
                </a:solidFill>
              </a:rPr>
            </a:br>
            <a:r>
              <a:rPr lang="it-IT" sz="3100" b="1" dirty="0">
                <a:solidFill>
                  <a:srgbClr val="0070C0"/>
                </a:solidFill>
              </a:rPr>
              <a:t/>
            </a:r>
            <a:br>
              <a:rPr lang="it-IT" sz="3100" b="1" dirty="0">
                <a:solidFill>
                  <a:srgbClr val="0070C0"/>
                </a:solidFill>
              </a:rPr>
            </a:br>
            <a:r>
              <a:rPr lang="it-IT" sz="3100" b="1" dirty="0">
                <a:solidFill>
                  <a:srgbClr val="0070C0"/>
                </a:solidFill>
              </a:rPr>
              <a:t>E’ la coerenza eucaristica a cui la nostra esistenza è oggettivamente chiamata. Il culto gradito a Dio, infatti, non è mai atto meramente privato, senza conseguenze sulle relazioni sociali: esso richiede la pubblica testimonianza della propria fede. </a:t>
            </a:r>
            <a:br>
              <a:rPr lang="it-IT" sz="3100" b="1" dirty="0">
                <a:solidFill>
                  <a:srgbClr val="0070C0"/>
                </a:solidFill>
              </a:rPr>
            </a:br>
            <a:r>
              <a:rPr lang="it-IT" sz="2200" b="1" dirty="0"/>
              <a:t/>
            </a:r>
            <a:br>
              <a:rPr lang="it-IT" sz="2200" b="1" dirty="0"/>
            </a:br>
            <a:r>
              <a:rPr lang="it-IT" sz="3100" b="1" dirty="0">
                <a:solidFill>
                  <a:srgbClr val="0070C0"/>
                </a:solidFill>
              </a:rPr>
              <a:t/>
            </a:r>
            <a:br>
              <a:rPr lang="it-IT" sz="3100" b="1" dirty="0">
                <a:solidFill>
                  <a:srgbClr val="0070C0"/>
                </a:solidFill>
              </a:rPr>
            </a:br>
            <a:r>
              <a:rPr lang="it-IT" sz="2200" b="1" dirty="0"/>
              <a:t/>
            </a:r>
            <a:br>
              <a:rPr lang="it-IT" sz="2200" b="1" dirty="0"/>
            </a:br>
            <a:r>
              <a:rPr lang="it-IT" sz="2200" b="1" dirty="0"/>
              <a:t>85. </a:t>
            </a:r>
            <a:endParaRPr lang="it-IT" sz="1600" b="1" dirty="0"/>
          </a:p>
        </p:txBody>
      </p:sp>
    </p:spTree>
    <p:extLst>
      <p:ext uri="{BB962C8B-B14F-4D97-AF65-F5344CB8AC3E}">
        <p14:creationId xmlns:p14="http://schemas.microsoft.com/office/powerpoint/2010/main" val="3304838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44624"/>
            <a:ext cx="8928992" cy="6813376"/>
          </a:xfrm>
        </p:spPr>
        <p:txBody>
          <a:bodyPr>
            <a:noAutofit/>
          </a:bodyPr>
          <a:lstStyle/>
          <a:p>
            <a:r>
              <a:rPr lang="it-IT" sz="1600" b="1" dirty="0">
                <a:solidFill>
                  <a:srgbClr val="0070C0"/>
                </a:solidFill>
              </a:rPr>
              <a:t> </a:t>
            </a:r>
            <a:r>
              <a:rPr lang="it-IT" sz="1600" dirty="0">
                <a:solidFill>
                  <a:srgbClr val="FF0000"/>
                </a:solidFill>
              </a:rPr>
              <a:t> </a:t>
            </a:r>
            <a:r>
              <a:rPr lang="it-IT" sz="1600" dirty="0"/>
              <a:t/>
            </a:r>
            <a:br>
              <a:rPr lang="it-IT" sz="1600" dirty="0"/>
            </a:br>
            <a:r>
              <a:rPr lang="it-IT" sz="3200" b="1" dirty="0">
                <a:solidFill>
                  <a:srgbClr val="FF0000"/>
                </a:solidFill>
              </a:rPr>
              <a:t>Mistero di comunione da annunciare vivendo</a:t>
            </a:r>
            <a:r>
              <a:rPr lang="it-IT" sz="3200" b="1" dirty="0">
                <a:solidFill>
                  <a:prstClr val="black"/>
                </a:solidFill>
              </a:rPr>
              <a:t/>
            </a:r>
            <a:br>
              <a:rPr lang="it-IT" sz="3200" b="1" dirty="0">
                <a:solidFill>
                  <a:prstClr val="black"/>
                </a:solidFill>
              </a:rPr>
            </a:br>
            <a:r>
              <a:rPr lang="it-IT" sz="1600" dirty="0">
                <a:solidFill>
                  <a:prstClr val="black"/>
                </a:solidFill>
              </a:rPr>
              <a:t/>
            </a:r>
            <a:br>
              <a:rPr lang="it-IT" sz="1600" dirty="0">
                <a:solidFill>
                  <a:prstClr val="black"/>
                </a:solidFill>
              </a:rPr>
            </a:br>
            <a:r>
              <a:rPr lang="it-IT" sz="2000" b="1" dirty="0">
                <a:solidFill>
                  <a:srgbClr val="0070C0"/>
                </a:solidFill>
              </a:rPr>
              <a:t> La prima e fondamentale missione che ci viene dai santi Misteri che celebriamo è di rendere testimonianza con la nostra vita. </a:t>
            </a:r>
            <a:br>
              <a:rPr lang="it-IT" sz="2000" b="1" dirty="0">
                <a:solidFill>
                  <a:srgbClr val="0070C0"/>
                </a:solidFill>
              </a:rPr>
            </a:br>
            <a:r>
              <a:rPr lang="it-IT" sz="2000" b="1" dirty="0">
                <a:solidFill>
                  <a:srgbClr val="0070C0"/>
                </a:solidFill>
              </a:rPr>
              <a:t>Attraverso le nostre azioni, parole e modo di essere, un Altro appare e si comunica. Così diviene egli stesso con Lui Eucaristia. </a:t>
            </a:r>
            <a:br>
              <a:rPr lang="it-IT" sz="2000" b="1" dirty="0">
                <a:solidFill>
                  <a:srgbClr val="0070C0"/>
                </a:solidFill>
              </a:rPr>
            </a:br>
            <a:r>
              <a:rPr lang="it-IT" sz="2000" b="1" dirty="0">
                <a:solidFill>
                  <a:srgbClr val="0070C0"/>
                </a:solidFill>
              </a:rPr>
              <a:t/>
            </a:r>
            <a:br>
              <a:rPr lang="it-IT" sz="2000" b="1" dirty="0">
                <a:solidFill>
                  <a:srgbClr val="0070C0"/>
                </a:solidFill>
              </a:rPr>
            </a:br>
            <a:r>
              <a:rPr lang="it-IT" sz="2000" b="1" dirty="0">
                <a:solidFill>
                  <a:srgbClr val="0070C0"/>
                </a:solidFill>
              </a:rPr>
              <a:t> L'amore che celebriamo nel Sacramento chiede, per sua natura, di essere comunicato a tutti. Ciò di cui il mondo ha bisogno è l'amore di Dio, è incontrare Cristo e credere in Lui. Per questo l'Eucaristia non è solo fonte e culmine della vita della Chiesa; lo è anche della sua missione: « Una Chiesa autenticamente eucaristica è una Chiesa missionaria ».</a:t>
            </a:r>
            <a:br>
              <a:rPr lang="it-IT" sz="2000" b="1" dirty="0">
                <a:solidFill>
                  <a:srgbClr val="0070C0"/>
                </a:solidFill>
              </a:rPr>
            </a:br>
            <a:r>
              <a:rPr lang="it-IT" sz="1800" dirty="0"/>
              <a:t/>
            </a:r>
            <a:br>
              <a:rPr lang="it-IT" sz="1800" dirty="0"/>
            </a:br>
            <a:r>
              <a:rPr lang="it-IT" sz="1800" b="1" dirty="0">
                <a:solidFill>
                  <a:srgbClr val="FF0000"/>
                </a:solidFill>
                <a:effectLst>
                  <a:outerShdw blurRad="38100" dist="38100" dir="2700000" algn="tl">
                    <a:srgbClr val="000000">
                      <a:alpha val="43137"/>
                    </a:srgbClr>
                  </a:outerShdw>
                </a:effectLst>
              </a:rPr>
              <a:t>Unendosi a Cristo, il Popolo della nuova Alleanza, lungi dal chiudersi in se stesso, diventa “sacramento” per l'umanità,  segno e strumento della salvezza operata da Cristo, luce del mondo e sale della terra (</a:t>
            </a:r>
            <a:r>
              <a:rPr lang="it-IT" sz="1800" b="1" dirty="0" err="1">
                <a:solidFill>
                  <a:srgbClr val="FF0000"/>
                </a:solidFill>
                <a:effectLst>
                  <a:outerShdw blurRad="38100" dist="38100" dir="2700000" algn="tl">
                    <a:srgbClr val="000000">
                      <a:alpha val="43137"/>
                    </a:srgbClr>
                  </a:outerShdw>
                </a:effectLst>
              </a:rPr>
              <a:t>cfr</a:t>
            </a:r>
            <a:r>
              <a:rPr lang="it-IT" sz="1800" b="1" dirty="0">
                <a:solidFill>
                  <a:srgbClr val="FF0000"/>
                </a:solidFill>
                <a:effectLst>
                  <a:outerShdw blurRad="38100" dist="38100" dir="2700000" algn="tl">
                    <a:srgbClr val="000000">
                      <a:alpha val="43137"/>
                    </a:srgbClr>
                  </a:outerShdw>
                </a:effectLst>
              </a:rPr>
              <a:t> Mt 5,13-16) per la redenzione di tutti.</a:t>
            </a:r>
            <a:br>
              <a:rPr lang="it-IT" sz="1800" b="1" dirty="0">
                <a:solidFill>
                  <a:srgbClr val="FF0000"/>
                </a:solidFill>
                <a:effectLst>
                  <a:outerShdw blurRad="38100" dist="38100" dir="2700000" algn="tl">
                    <a:srgbClr val="000000">
                      <a:alpha val="43137"/>
                    </a:srgbClr>
                  </a:outerShdw>
                </a:effectLst>
              </a:rPr>
            </a:br>
            <a:r>
              <a:rPr lang="it-IT" sz="1800" b="1" dirty="0">
                <a:solidFill>
                  <a:srgbClr val="FF0000"/>
                </a:solidFill>
                <a:effectLst>
                  <a:outerShdw blurRad="38100" dist="38100" dir="2700000" algn="tl">
                    <a:srgbClr val="000000">
                      <a:alpha val="43137"/>
                    </a:srgbClr>
                  </a:outerShdw>
                </a:effectLst>
              </a:rPr>
              <a:t> La missione della Chiesa è in continuità con quella di Cristo: « Come il Padre ha mandato me, anch'io mando voi » (</a:t>
            </a:r>
            <a:r>
              <a:rPr lang="it-IT" sz="1800" b="1" dirty="0" err="1">
                <a:solidFill>
                  <a:srgbClr val="FF0000"/>
                </a:solidFill>
                <a:effectLst>
                  <a:outerShdw blurRad="38100" dist="38100" dir="2700000" algn="tl">
                    <a:srgbClr val="000000">
                      <a:alpha val="43137"/>
                    </a:srgbClr>
                  </a:outerShdw>
                </a:effectLst>
              </a:rPr>
              <a:t>Gv</a:t>
            </a:r>
            <a:r>
              <a:rPr lang="it-IT" sz="1800" b="1" dirty="0">
                <a:solidFill>
                  <a:srgbClr val="FF0000"/>
                </a:solidFill>
                <a:effectLst>
                  <a:outerShdw blurRad="38100" dist="38100" dir="2700000" algn="tl">
                    <a:srgbClr val="000000">
                      <a:alpha val="43137"/>
                    </a:srgbClr>
                  </a:outerShdw>
                </a:effectLst>
              </a:rPr>
              <a:t> 20,21). Dalla comunione col corpo e con il sangue di Cristo la Chiesa trae la necessaria forza spirituale per compiere la sua missione. Così l'Eucaristia si pone come fonte e insieme come culmine di tutta l'evangelizzazione, poiché il suo fine è la comunione degli uomini con Cristo e in Lui col Padre e con lo Spirito Santo. </a:t>
            </a:r>
            <a:r>
              <a:rPr lang="it-IT" sz="1600" b="1" dirty="0">
                <a:solidFill>
                  <a:srgbClr val="FF0000"/>
                </a:solidFill>
                <a:effectLst>
                  <a:outerShdw blurRad="38100" dist="38100" dir="2700000" algn="tl">
                    <a:srgbClr val="000000">
                      <a:alpha val="43137"/>
                    </a:srgbClr>
                  </a:outerShdw>
                </a:effectLst>
              </a:rPr>
              <a:t/>
            </a:r>
            <a:br>
              <a:rPr lang="it-IT" sz="1600" b="1" dirty="0">
                <a:solidFill>
                  <a:srgbClr val="FF0000"/>
                </a:solidFill>
                <a:effectLst>
                  <a:outerShdw blurRad="38100" dist="38100" dir="2700000" algn="tl">
                    <a:srgbClr val="000000">
                      <a:alpha val="43137"/>
                    </a:srgbClr>
                  </a:outerShdw>
                </a:effectLst>
              </a:rPr>
            </a:br>
            <a:endParaRPr lang="it-IT" sz="1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4811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a:xfrm>
            <a:off x="323528" y="0"/>
            <a:ext cx="8363272" cy="6597352"/>
          </a:xfrm>
        </p:spPr>
        <p:txBody>
          <a:bodyPr/>
          <a:lstStyle/>
          <a:p>
            <a:pPr eaLnBrk="1" hangingPunct="1"/>
            <a:r>
              <a:rPr lang="it-IT" altLang="it-IT" dirty="0"/>
              <a:t/>
            </a:r>
            <a:br>
              <a:rPr lang="it-IT" altLang="it-IT" dirty="0"/>
            </a:br>
            <a:r>
              <a:rPr lang="it-IT" altLang="it-IT" dirty="0"/>
              <a:t/>
            </a:r>
            <a:br>
              <a:rPr lang="it-IT" altLang="it-IT" dirty="0"/>
            </a:br>
            <a:r>
              <a:rPr lang="it-IT" altLang="it-IT" dirty="0"/>
              <a:t/>
            </a:r>
            <a:br>
              <a:rPr lang="it-IT" altLang="it-IT" dirty="0"/>
            </a:br>
            <a:r>
              <a:rPr lang="it-IT" altLang="it-IT" dirty="0"/>
              <a:t/>
            </a:r>
            <a:br>
              <a:rPr lang="it-IT" altLang="it-IT" dirty="0"/>
            </a:br>
            <a:r>
              <a:rPr lang="it-IT" altLang="it-IT" dirty="0"/>
              <a:t/>
            </a:r>
            <a:br>
              <a:rPr lang="it-IT" altLang="it-IT" dirty="0"/>
            </a:br>
            <a:r>
              <a:rPr lang="it-IT" altLang="it-IT" dirty="0"/>
              <a:t/>
            </a:r>
            <a:br>
              <a:rPr lang="it-IT" altLang="it-IT" dirty="0"/>
            </a:br>
            <a:r>
              <a:rPr lang="it-IT" altLang="it-IT" dirty="0"/>
              <a:t/>
            </a:r>
            <a:br>
              <a:rPr lang="it-IT" altLang="it-IT" dirty="0"/>
            </a:br>
            <a:r>
              <a:rPr lang="it-IT" altLang="it-IT" dirty="0"/>
              <a:t/>
            </a:r>
            <a:br>
              <a:rPr lang="it-IT" altLang="it-IT" dirty="0"/>
            </a:br>
            <a:r>
              <a:rPr lang="it-IT" altLang="it-IT" sz="3600" dirty="0">
                <a:solidFill>
                  <a:srgbClr val="FF0000"/>
                </a:solidFill>
              </a:rPr>
              <a:t>per la salvezza del mondo</a:t>
            </a:r>
          </a:p>
        </p:txBody>
      </p:sp>
      <p:sp>
        <p:nvSpPr>
          <p:cNvPr id="3" name="Callout con freccia in giù 2"/>
          <p:cNvSpPr/>
          <p:nvPr/>
        </p:nvSpPr>
        <p:spPr>
          <a:xfrm>
            <a:off x="2526617" y="188640"/>
            <a:ext cx="3519264" cy="2597423"/>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800" b="1" dirty="0">
                <a:solidFill>
                  <a:srgbClr val="FFFF00"/>
                </a:solidFill>
                <a:effectLst>
                  <a:outerShdw blurRad="38100" dist="38100" dir="2700000" algn="tl">
                    <a:srgbClr val="000000">
                      <a:alpha val="43137"/>
                    </a:srgbClr>
                  </a:outerShdw>
                </a:effectLst>
              </a:rPr>
              <a:t>In questo dinamismo </a:t>
            </a:r>
            <a:r>
              <a:rPr lang="it-IT" sz="2800" b="1" dirty="0">
                <a:solidFill>
                  <a:srgbClr val="FF0000"/>
                </a:solidFill>
                <a:effectLst>
                  <a:outerShdw blurRad="38100" dist="38100" dir="2700000" algn="tl">
                    <a:srgbClr val="000000">
                      <a:alpha val="43137"/>
                    </a:srgbClr>
                  </a:outerShdw>
                </a:effectLst>
              </a:rPr>
              <a:t>missionario</a:t>
            </a:r>
          </a:p>
          <a:p>
            <a:pPr algn="ctr" fontAlgn="auto">
              <a:spcBef>
                <a:spcPts val="0"/>
              </a:spcBef>
              <a:spcAft>
                <a:spcPts val="0"/>
              </a:spcAft>
              <a:defRPr/>
            </a:pPr>
            <a:r>
              <a:rPr lang="it-IT" sz="2800" b="1" dirty="0">
                <a:solidFill>
                  <a:srgbClr val="FFFF00"/>
                </a:solidFill>
                <a:effectLst>
                  <a:outerShdw blurRad="38100" dist="38100" dir="2700000" algn="tl">
                    <a:srgbClr val="000000">
                      <a:alpha val="43137"/>
                    </a:srgbClr>
                  </a:outerShdw>
                </a:effectLst>
              </a:rPr>
              <a:t>la Chiesa </a:t>
            </a:r>
          </a:p>
          <a:p>
            <a:pPr algn="ctr" fontAlgn="auto">
              <a:spcBef>
                <a:spcPts val="0"/>
              </a:spcBef>
              <a:spcAft>
                <a:spcPts val="0"/>
              </a:spcAft>
              <a:defRPr/>
            </a:pPr>
            <a:r>
              <a:rPr lang="it-IT" sz="2800" b="1" dirty="0">
                <a:solidFill>
                  <a:srgbClr val="FFFF00"/>
                </a:solidFill>
                <a:effectLst>
                  <a:outerShdw blurRad="38100" dist="38100" dir="2700000" algn="tl">
                    <a:srgbClr val="000000">
                      <a:alpha val="43137"/>
                    </a:srgbClr>
                  </a:outerShdw>
                </a:effectLst>
              </a:rPr>
              <a:t>è</a:t>
            </a:r>
          </a:p>
        </p:txBody>
      </p:sp>
      <p:cxnSp>
        <p:nvCxnSpPr>
          <p:cNvPr id="5" name="Connettore 2 4"/>
          <p:cNvCxnSpPr/>
          <p:nvPr/>
        </p:nvCxnSpPr>
        <p:spPr>
          <a:xfrm rot="5400000">
            <a:off x="3446462" y="1982788"/>
            <a:ext cx="714375" cy="1035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rot="16200000" flipH="1">
            <a:off x="4447381" y="2053432"/>
            <a:ext cx="642937" cy="965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ttangolo 7"/>
          <p:cNvSpPr/>
          <p:nvPr/>
        </p:nvSpPr>
        <p:spPr>
          <a:xfrm>
            <a:off x="1500188" y="2786063"/>
            <a:ext cx="2214562" cy="2643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solidFill>
                  <a:srgbClr val="FFFF00"/>
                </a:solidFill>
                <a:effectLst>
                  <a:outerShdw blurRad="38100" dist="38100" dir="2700000" algn="tl">
                    <a:srgbClr val="000000">
                      <a:alpha val="43137"/>
                    </a:srgbClr>
                  </a:outerShdw>
                </a:effectLst>
              </a:rPr>
              <a:t>Sacramento del</a:t>
            </a:r>
          </a:p>
          <a:p>
            <a:pPr algn="ctr" fontAlgn="auto">
              <a:spcBef>
                <a:spcPts val="0"/>
              </a:spcBef>
              <a:spcAft>
                <a:spcPts val="0"/>
              </a:spcAft>
              <a:defRPr/>
            </a:pPr>
            <a:r>
              <a:rPr lang="it-IT" sz="2400" b="1" dirty="0">
                <a:solidFill>
                  <a:srgbClr val="FFFF00"/>
                </a:solidFill>
                <a:effectLst>
                  <a:outerShdw blurRad="38100" dist="38100" dir="2700000" algn="tl">
                    <a:srgbClr val="000000">
                      <a:alpha val="43137"/>
                    </a:srgbClr>
                  </a:outerShdw>
                </a:effectLst>
              </a:rPr>
              <a:t>Mistero</a:t>
            </a:r>
          </a:p>
          <a:p>
            <a:pPr algn="ctr" fontAlgn="auto">
              <a:spcBef>
                <a:spcPts val="0"/>
              </a:spcBef>
              <a:spcAft>
                <a:spcPts val="0"/>
              </a:spcAft>
              <a:defRPr/>
            </a:pPr>
            <a:r>
              <a:rPr lang="it-IT" sz="2400" b="1" dirty="0">
                <a:solidFill>
                  <a:srgbClr val="FFFF00"/>
                </a:solidFill>
                <a:effectLst>
                  <a:outerShdw blurRad="38100" dist="38100" dir="2700000" algn="tl">
                    <a:srgbClr val="000000">
                      <a:alpha val="43137"/>
                    </a:srgbClr>
                  </a:outerShdw>
                </a:effectLst>
              </a:rPr>
              <a:t>di comunione</a:t>
            </a:r>
          </a:p>
          <a:p>
            <a:pPr algn="ctr" fontAlgn="auto">
              <a:spcBef>
                <a:spcPts val="0"/>
              </a:spcBef>
              <a:spcAft>
                <a:spcPts val="0"/>
              </a:spcAft>
              <a:defRPr/>
            </a:pPr>
            <a:r>
              <a:rPr lang="it-IT" sz="2400" b="1" dirty="0">
                <a:solidFill>
                  <a:srgbClr val="FFFF00"/>
                </a:solidFill>
                <a:effectLst>
                  <a:outerShdw blurRad="38100" dist="38100" dir="2700000" algn="tl">
                    <a:srgbClr val="000000">
                      <a:alpha val="43137"/>
                    </a:srgbClr>
                  </a:outerShdw>
                </a:effectLst>
              </a:rPr>
              <a:t>con Dio</a:t>
            </a:r>
          </a:p>
          <a:p>
            <a:pPr algn="ctr" fontAlgn="auto">
              <a:spcBef>
                <a:spcPts val="0"/>
              </a:spcBef>
              <a:spcAft>
                <a:spcPts val="0"/>
              </a:spcAft>
              <a:defRPr/>
            </a:pPr>
            <a:r>
              <a:rPr lang="it-IT" sz="2400" b="1" dirty="0">
                <a:solidFill>
                  <a:srgbClr val="FFFF00"/>
                </a:solidFill>
                <a:effectLst>
                  <a:outerShdw blurRad="38100" dist="38100" dir="2700000" algn="tl">
                    <a:srgbClr val="000000">
                      <a:alpha val="43137"/>
                    </a:srgbClr>
                  </a:outerShdw>
                </a:effectLst>
              </a:rPr>
              <a:t>tra gli uomini</a:t>
            </a:r>
          </a:p>
        </p:txBody>
      </p:sp>
      <p:sp>
        <p:nvSpPr>
          <p:cNvPr id="9" name="Rettangolo 8"/>
          <p:cNvSpPr/>
          <p:nvPr/>
        </p:nvSpPr>
        <p:spPr>
          <a:xfrm>
            <a:off x="5143500" y="2857500"/>
            <a:ext cx="2500313" cy="2500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000" b="1" dirty="0">
                <a:solidFill>
                  <a:srgbClr val="FFFF00"/>
                </a:solidFill>
                <a:effectLst>
                  <a:outerShdw blurRad="38100" dist="38100" dir="2700000" algn="tl">
                    <a:srgbClr val="000000">
                      <a:alpha val="43137"/>
                    </a:srgbClr>
                  </a:outerShdw>
                </a:effectLst>
              </a:rPr>
              <a:t>Instrumentum</a:t>
            </a:r>
          </a:p>
          <a:p>
            <a:pPr algn="ctr" fontAlgn="auto">
              <a:spcBef>
                <a:spcPts val="0"/>
              </a:spcBef>
              <a:spcAft>
                <a:spcPts val="0"/>
              </a:spcAft>
              <a:defRPr/>
            </a:pPr>
            <a:r>
              <a:rPr lang="it-IT" sz="2000" b="1" dirty="0">
                <a:solidFill>
                  <a:srgbClr val="FFFF00"/>
                </a:solidFill>
                <a:effectLst>
                  <a:outerShdw blurRad="38100" dist="38100" dir="2700000" algn="tl">
                    <a:srgbClr val="000000">
                      <a:alpha val="43137"/>
                    </a:srgbClr>
                  </a:outerShdw>
                </a:effectLst>
              </a:rPr>
              <a:t>Signum salutis</a:t>
            </a:r>
          </a:p>
        </p:txBody>
      </p:sp>
    </p:spTree>
    <p:extLst>
      <p:ext uri="{BB962C8B-B14F-4D97-AF65-F5344CB8AC3E}">
        <p14:creationId xmlns:p14="http://schemas.microsoft.com/office/powerpoint/2010/main" val="258175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50706"/>
          </a:xfrm>
        </p:spPr>
        <p:txBody>
          <a:bodyPr>
            <a:normAutofit fontScale="90000"/>
          </a:bodyPr>
          <a:lstStyle/>
          <a:p>
            <a:r>
              <a:rPr lang="it-IT" sz="6000" dirty="0">
                <a:solidFill>
                  <a:srgbClr val="FF0000"/>
                </a:solidFill>
              </a:rPr>
              <a:t>1. La terminologia</a:t>
            </a:r>
            <a:r>
              <a:rPr lang="it-IT" sz="2800" dirty="0"/>
              <a:t/>
            </a:r>
            <a:br>
              <a:rPr lang="it-IT" sz="2800" dirty="0"/>
            </a:br>
            <a:r>
              <a:rPr lang="it-IT" sz="2800" dirty="0"/>
              <a:t> </a:t>
            </a:r>
            <a:r>
              <a:rPr lang="it-IT" sz="2800" dirty="0">
                <a:solidFill>
                  <a:srgbClr val="0070C0"/>
                </a:solidFill>
              </a:rPr>
              <a:t>due termini da </a:t>
            </a:r>
            <a:r>
              <a:rPr lang="it-IT" sz="2800" i="1" dirty="0">
                <a:solidFill>
                  <a:srgbClr val="0070C0"/>
                </a:solidFill>
              </a:rPr>
              <a:t>centrare</a:t>
            </a:r>
            <a:r>
              <a:rPr lang="it-IT" sz="2800" i="1" dirty="0"/>
              <a:t/>
            </a:r>
            <a:br>
              <a:rPr lang="it-IT" sz="2800" i="1" dirty="0"/>
            </a:br>
            <a:r>
              <a:rPr lang="it-IT" sz="2800" i="1" dirty="0">
                <a:solidFill>
                  <a:srgbClr val="00B050"/>
                </a:solidFill>
              </a:rPr>
              <a:t>- il senso comune –</a:t>
            </a:r>
            <a:br>
              <a:rPr lang="it-IT" sz="2800" i="1" dirty="0">
                <a:solidFill>
                  <a:srgbClr val="00B050"/>
                </a:solidFill>
              </a:rPr>
            </a:br>
            <a:r>
              <a:rPr lang="it-IT" sz="2800" i="1" dirty="0"/>
              <a:t/>
            </a:r>
            <a:br>
              <a:rPr lang="it-IT" sz="2800" i="1" dirty="0"/>
            </a:br>
            <a:r>
              <a:rPr lang="it-IT" sz="2800" i="1" dirty="0">
                <a:solidFill>
                  <a:srgbClr val="FF0000"/>
                </a:solidFill>
              </a:rPr>
              <a:t>EUCARESTIA</a:t>
            </a:r>
            <a:r>
              <a:rPr lang="it-IT" sz="2800" i="1" dirty="0"/>
              <a:t/>
            </a:r>
            <a:br>
              <a:rPr lang="it-IT" sz="2800" i="1" dirty="0"/>
            </a:br>
            <a:r>
              <a:rPr lang="it-IT" sz="2800" i="1" dirty="0">
                <a:solidFill>
                  <a:srgbClr val="0070C0"/>
                </a:solidFill>
              </a:rPr>
              <a:t>Presenza da adorare, da contemplare, da visitare, da ricevere; segno di un rapporto personale ed intimo con Cristo </a:t>
            </a:r>
            <a:br>
              <a:rPr lang="it-IT" sz="2800" i="1" dirty="0">
                <a:solidFill>
                  <a:srgbClr val="0070C0"/>
                </a:solidFill>
              </a:rPr>
            </a:br>
            <a:r>
              <a:rPr lang="it-IT" sz="2800" i="1" dirty="0">
                <a:solidFill>
                  <a:srgbClr val="0070C0"/>
                </a:solidFill>
              </a:rPr>
              <a:t> vero, ma basta?</a:t>
            </a:r>
            <a:br>
              <a:rPr lang="it-IT" sz="2800" i="1" dirty="0">
                <a:solidFill>
                  <a:srgbClr val="0070C0"/>
                </a:solidFill>
              </a:rPr>
            </a:br>
            <a:r>
              <a:rPr lang="it-IT" sz="2800" i="1" dirty="0"/>
              <a:t/>
            </a:r>
            <a:br>
              <a:rPr lang="it-IT" sz="2800" i="1" dirty="0"/>
            </a:br>
            <a:r>
              <a:rPr lang="it-IT" sz="2800" i="1" dirty="0">
                <a:solidFill>
                  <a:srgbClr val="FF0000"/>
                </a:solidFill>
              </a:rPr>
              <a:t>CHIESA</a:t>
            </a:r>
            <a:r>
              <a:rPr lang="it-IT" sz="2800" i="1" dirty="0"/>
              <a:t/>
            </a:r>
            <a:br>
              <a:rPr lang="it-IT" sz="2800" i="1" dirty="0"/>
            </a:br>
            <a:r>
              <a:rPr lang="it-IT" sz="2800" i="1" dirty="0">
                <a:solidFill>
                  <a:srgbClr val="0070C0"/>
                </a:solidFill>
              </a:rPr>
              <a:t>luogo del raduno (chiesa), ma soprattutto (Chiesa), entità giuridico-istituzionale, società ineguale: struttura piramidale</a:t>
            </a:r>
            <a:br>
              <a:rPr lang="it-IT" sz="2800" i="1" dirty="0">
                <a:solidFill>
                  <a:srgbClr val="0070C0"/>
                </a:solidFill>
              </a:rPr>
            </a:br>
            <a:r>
              <a:rPr lang="it-IT" sz="2800" i="1" dirty="0">
                <a:solidFill>
                  <a:srgbClr val="0070C0"/>
                </a:solidFill>
              </a:rPr>
              <a:t> vero, ma basta?</a:t>
            </a:r>
            <a:br>
              <a:rPr lang="it-IT" sz="2800" i="1" dirty="0">
                <a:solidFill>
                  <a:srgbClr val="0070C0"/>
                </a:solidFill>
              </a:rPr>
            </a:br>
            <a:endParaRPr lang="it-IT" sz="2800" dirty="0">
              <a:solidFill>
                <a:srgbClr val="0070C0"/>
              </a:solidFill>
            </a:endParaRPr>
          </a:p>
        </p:txBody>
      </p:sp>
    </p:spTree>
    <p:extLst>
      <p:ext uri="{BB962C8B-B14F-4D97-AF65-F5344CB8AC3E}">
        <p14:creationId xmlns:p14="http://schemas.microsoft.com/office/powerpoint/2010/main" val="2606789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178698"/>
          </a:xfrm>
        </p:spPr>
        <p:txBody>
          <a:bodyPr>
            <a:normAutofit/>
          </a:bodyPr>
          <a:lstStyle/>
          <a:p>
            <a:pPr>
              <a:lnSpc>
                <a:spcPct val="80000"/>
              </a:lnSpc>
            </a:pPr>
            <a:r>
              <a:rPr lang="it-IT" altLang="it-IT" sz="3600" dirty="0">
                <a:solidFill>
                  <a:srgbClr val="FF0000"/>
                </a:solidFill>
              </a:rPr>
              <a:t>La Chiesa è, in Cristo, in qualche modo il sacramento, ossia il segno e lo strumento dell'intima unione con Dio e dell'unità di tutto il genere umano (LG1)</a:t>
            </a:r>
            <a:r>
              <a:rPr lang="it-IT" altLang="it-IT" sz="3600" dirty="0"/>
              <a:t/>
            </a:r>
            <a:br>
              <a:rPr lang="it-IT" altLang="it-IT" sz="3600" dirty="0"/>
            </a:br>
            <a:r>
              <a:rPr lang="it-IT" altLang="it-IT" sz="3600" dirty="0"/>
              <a:t> </a:t>
            </a:r>
            <a:r>
              <a:rPr lang="it-IT" altLang="it-IT" sz="3200" dirty="0"/>
              <a:t/>
            </a:r>
            <a:br>
              <a:rPr lang="it-IT" altLang="it-IT" sz="3200" dirty="0"/>
            </a:br>
            <a:r>
              <a:rPr lang="it-IT" altLang="it-IT" sz="3200" dirty="0"/>
              <a:t> </a:t>
            </a:r>
            <a:r>
              <a:rPr lang="it-IT" altLang="it-IT" sz="3200" dirty="0">
                <a:solidFill>
                  <a:srgbClr val="0070C0"/>
                </a:solidFill>
              </a:rPr>
              <a:t>Fornita dei doni del suo fondatore e osservando fedelmente i suoi precetti di </a:t>
            </a:r>
            <a:r>
              <a:rPr lang="it-IT" altLang="it-IT" sz="3200" dirty="0">
                <a:solidFill>
                  <a:srgbClr val="FF0000"/>
                </a:solidFill>
              </a:rPr>
              <a:t>carità, umiltà e abnegazione</a:t>
            </a:r>
            <a:r>
              <a:rPr lang="it-IT" altLang="it-IT" sz="3200" dirty="0">
                <a:solidFill>
                  <a:srgbClr val="0070C0"/>
                </a:solidFill>
              </a:rPr>
              <a:t>, riceve la </a:t>
            </a:r>
            <a:r>
              <a:rPr lang="it-IT" altLang="it-IT" sz="3200" b="1" dirty="0">
                <a:solidFill>
                  <a:srgbClr val="0070C0"/>
                </a:solidFill>
              </a:rPr>
              <a:t>missione di</a:t>
            </a:r>
            <a:r>
              <a:rPr lang="it-IT" altLang="it-IT" sz="3200" dirty="0">
                <a:solidFill>
                  <a:srgbClr val="0070C0"/>
                </a:solidFill>
              </a:rPr>
              <a:t> </a:t>
            </a:r>
            <a:r>
              <a:rPr lang="it-IT" altLang="it-IT" sz="3200" b="1" dirty="0">
                <a:solidFill>
                  <a:srgbClr val="0070C0"/>
                </a:solidFill>
              </a:rPr>
              <a:t>annunziare e instaurare in tutte le genti il regno di Cristo e di Dio, e di questo regno costituisce in terra il germe e l'inizio (LG 5)</a:t>
            </a:r>
            <a:r>
              <a:rPr lang="it-IT" altLang="it-IT" sz="3200" dirty="0">
                <a:solidFill>
                  <a:srgbClr val="0070C0"/>
                </a:solidFill>
              </a:rPr>
              <a:t>  </a:t>
            </a:r>
            <a:endParaRPr lang="it-IT" sz="3200" dirty="0">
              <a:solidFill>
                <a:srgbClr val="0070C0"/>
              </a:solidFill>
            </a:endParaRPr>
          </a:p>
        </p:txBody>
      </p:sp>
    </p:spTree>
    <p:extLst>
      <p:ext uri="{BB962C8B-B14F-4D97-AF65-F5344CB8AC3E}">
        <p14:creationId xmlns:p14="http://schemas.microsoft.com/office/powerpoint/2010/main" val="2489097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69466"/>
            <a:ext cx="8229600" cy="6011862"/>
          </a:xfrm>
        </p:spPr>
        <p:txBody>
          <a:bodyPr rtlCol="0">
            <a:normAutofit/>
          </a:bodyPr>
          <a:lstStyle/>
          <a:p>
            <a:pPr eaLnBrk="1" fontAlgn="auto" hangingPunct="1">
              <a:spcAft>
                <a:spcPts val="0"/>
              </a:spcAft>
              <a:defRPr/>
            </a:pPr>
            <a:r>
              <a:rPr lang="it-IT" sz="3600" b="1" u="sng" dirty="0">
                <a:solidFill>
                  <a:srgbClr val="FF0000"/>
                </a:solidFill>
              </a:rPr>
              <a:t>5. Corresponsabilità:</a:t>
            </a:r>
            <a:br>
              <a:rPr lang="it-IT" sz="3600" b="1" u="sng" dirty="0">
                <a:solidFill>
                  <a:srgbClr val="FF0000"/>
                </a:solidFill>
              </a:rPr>
            </a:br>
            <a:r>
              <a:rPr lang="it-IT" sz="3600" b="1" u="sng" dirty="0">
                <a:solidFill>
                  <a:srgbClr val="FF0000"/>
                </a:solidFill>
              </a:rPr>
              <a:t> condivisione della missione</a:t>
            </a:r>
            <a:r>
              <a:rPr lang="it-IT" sz="2800" dirty="0">
                <a:solidFill>
                  <a:srgbClr val="FF0000"/>
                </a:solidFill>
              </a:rPr>
              <a:t/>
            </a:r>
            <a:br>
              <a:rPr lang="it-IT" sz="2800" dirty="0">
                <a:solidFill>
                  <a:srgbClr val="FF0000"/>
                </a:solidFill>
              </a:rPr>
            </a:br>
            <a:r>
              <a:rPr lang="it-IT" sz="2800" dirty="0">
                <a:solidFill>
                  <a:srgbClr val="FF0000"/>
                </a:solidFill>
              </a:rPr>
              <a:t> </a:t>
            </a:r>
            <a:r>
              <a:rPr lang="it-IT" sz="2800" dirty="0">
                <a:solidFill>
                  <a:srgbClr val="002060"/>
                </a:solidFill>
              </a:rPr>
              <a:t/>
            </a:r>
            <a:br>
              <a:rPr lang="it-IT" sz="2800" dirty="0">
                <a:solidFill>
                  <a:srgbClr val="002060"/>
                </a:solidFill>
              </a:rPr>
            </a:br>
            <a:r>
              <a:rPr lang="it-IT" sz="2800" dirty="0">
                <a:solidFill>
                  <a:srgbClr val="002060"/>
                </a:solidFill>
              </a:rPr>
              <a:t> Stretto legame tra azione di Dio e azione umana</a:t>
            </a:r>
            <a:br>
              <a:rPr lang="it-IT" sz="2800" dirty="0">
                <a:solidFill>
                  <a:srgbClr val="002060"/>
                </a:solidFill>
              </a:rPr>
            </a:br>
            <a:r>
              <a:rPr lang="it-IT" sz="2800" dirty="0">
                <a:solidFill>
                  <a:srgbClr val="002060"/>
                </a:solidFill>
              </a:rPr>
              <a:t>in cui dono e risposta si unificano</a:t>
            </a:r>
            <a:br>
              <a:rPr lang="it-IT" sz="2800" dirty="0">
                <a:solidFill>
                  <a:srgbClr val="002060"/>
                </a:solidFill>
              </a:rPr>
            </a:br>
            <a:r>
              <a:rPr lang="it-IT" sz="2800" dirty="0"/>
              <a:t/>
            </a:r>
            <a:br>
              <a:rPr lang="it-IT" sz="2800" dirty="0"/>
            </a:br>
            <a:r>
              <a:rPr lang="it-IT" sz="2800" dirty="0"/>
              <a:t>Per questo</a:t>
            </a:r>
            <a:br>
              <a:rPr lang="it-IT" sz="2800" dirty="0"/>
            </a:br>
            <a:r>
              <a:rPr lang="it-IT" sz="2800" dirty="0">
                <a:solidFill>
                  <a:srgbClr val="FF0000"/>
                </a:solidFill>
              </a:rPr>
              <a:t>La Chiesa è </a:t>
            </a:r>
            <a:r>
              <a:rPr lang="it-IT" sz="2800" i="1" dirty="0">
                <a:solidFill>
                  <a:srgbClr val="FF0000"/>
                </a:solidFill>
              </a:rPr>
              <a:t>presenza simbolica e testimoniale</a:t>
            </a:r>
            <a:br>
              <a:rPr lang="it-IT" sz="2800" i="1" dirty="0">
                <a:solidFill>
                  <a:srgbClr val="FF0000"/>
                </a:solidFill>
              </a:rPr>
            </a:br>
            <a:r>
              <a:rPr lang="it-IT" sz="2800" i="1" dirty="0">
                <a:solidFill>
                  <a:srgbClr val="FF0000"/>
                </a:solidFill>
              </a:rPr>
              <a:t>dell’azione divina nella storia e la COMUNIONE</a:t>
            </a:r>
            <a:br>
              <a:rPr lang="it-IT" sz="2800" i="1" dirty="0">
                <a:solidFill>
                  <a:srgbClr val="FF0000"/>
                </a:solidFill>
              </a:rPr>
            </a:br>
            <a:r>
              <a:rPr lang="it-IT" sz="2800" i="1" dirty="0">
                <a:solidFill>
                  <a:srgbClr val="FF0000"/>
                </a:solidFill>
              </a:rPr>
              <a:t>è l’elemento caratterizzante sia la sua natura, sia la sua missione</a:t>
            </a:r>
            <a:endParaRPr lang="it-IT" sz="2800" dirty="0">
              <a:solidFill>
                <a:srgbClr val="FF0000"/>
              </a:solidFill>
            </a:endParaRPr>
          </a:p>
        </p:txBody>
      </p:sp>
    </p:spTree>
    <p:extLst>
      <p:ext uri="{BB962C8B-B14F-4D97-AF65-F5344CB8AC3E}">
        <p14:creationId xmlns:p14="http://schemas.microsoft.com/office/powerpoint/2010/main" val="2503222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63" y="0"/>
            <a:ext cx="8186737" cy="6858000"/>
          </a:xfrm>
        </p:spPr>
        <p:txBody>
          <a:bodyPr rtlCol="0">
            <a:normAutofit/>
          </a:bodyPr>
          <a:lstStyle/>
          <a:p>
            <a:pPr eaLnBrk="1" fontAlgn="auto" hangingPunct="1">
              <a:spcAft>
                <a:spcPts val="0"/>
              </a:spcAft>
              <a:defRPr/>
            </a:pPr>
            <a:r>
              <a:rPr lang="it-IT" sz="4000" b="1" dirty="0">
                <a:solidFill>
                  <a:srgbClr val="FF0000"/>
                </a:solidFill>
                <a:effectLst>
                  <a:outerShdw blurRad="38100" dist="38100" dir="2700000" algn="tl">
                    <a:srgbClr val="000000">
                      <a:alpha val="43137"/>
                    </a:srgbClr>
                  </a:outerShdw>
                </a:effectLst>
              </a:rPr>
              <a:t>Tre </a:t>
            </a:r>
            <a:r>
              <a:rPr lang="it-IT" sz="4000" b="1">
                <a:solidFill>
                  <a:srgbClr val="FF0000"/>
                </a:solidFill>
                <a:effectLst>
                  <a:outerShdw blurRad="38100" dist="38100" dir="2700000" algn="tl">
                    <a:srgbClr val="000000">
                      <a:alpha val="43137"/>
                    </a:srgbClr>
                  </a:outerShdw>
                </a:effectLst>
              </a:rPr>
              <a:t>necessari rimandi</a:t>
            </a:r>
            <a:r>
              <a:rPr lang="it-IT" sz="4000" b="1" dirty="0">
                <a:solidFill>
                  <a:srgbClr val="FF0000"/>
                </a:solidFill>
                <a:effectLst>
                  <a:outerShdw blurRad="38100" dist="38100" dir="2700000" algn="tl">
                    <a:srgbClr val="000000">
                      <a:alpha val="43137"/>
                    </a:srgbClr>
                  </a:outerShdw>
                </a:effectLst>
              </a:rPr>
              <a:t/>
            </a:r>
            <a:br>
              <a:rPr lang="it-IT" sz="4000" b="1" dirty="0">
                <a:solidFill>
                  <a:srgbClr val="FF0000"/>
                </a:solidFill>
                <a:effectLst>
                  <a:outerShdw blurRad="38100" dist="38100" dir="2700000" algn="tl">
                    <a:srgbClr val="000000">
                      <a:alpha val="43137"/>
                    </a:srgbClr>
                  </a:outerShdw>
                </a:effectLst>
              </a:rPr>
            </a:br>
            <a:r>
              <a:rPr lang="it-IT" sz="4000" b="1" dirty="0">
                <a:solidFill>
                  <a:srgbClr val="002060"/>
                </a:solidFill>
                <a:effectLst>
                  <a:outerShdw blurRad="38100" dist="38100" dir="2700000" algn="tl">
                    <a:srgbClr val="000000">
                      <a:alpha val="43137"/>
                    </a:srgbClr>
                  </a:outerShdw>
                </a:effectLst>
              </a:rPr>
              <a:t/>
            </a:r>
            <a:br>
              <a:rPr lang="it-IT" sz="4000" b="1" dirty="0">
                <a:solidFill>
                  <a:srgbClr val="002060"/>
                </a:solidFill>
                <a:effectLst>
                  <a:outerShdw blurRad="38100" dist="38100" dir="2700000" algn="tl">
                    <a:srgbClr val="000000">
                      <a:alpha val="43137"/>
                    </a:srgbClr>
                  </a:outerShdw>
                </a:effectLst>
              </a:rPr>
            </a:br>
            <a:r>
              <a:rPr lang="it-IT" sz="4000" b="1" dirty="0">
                <a:solidFill>
                  <a:srgbClr val="002060"/>
                </a:solidFill>
                <a:effectLst>
                  <a:outerShdw blurRad="38100" dist="38100" dir="2700000" algn="tl">
                    <a:srgbClr val="000000">
                      <a:alpha val="43137"/>
                    </a:srgbClr>
                  </a:outerShdw>
                </a:effectLst>
              </a:rPr>
              <a:t>1. Il rapporto tra l’azione divina e l’azione della comunità credente </a:t>
            </a:r>
            <a:r>
              <a:rPr lang="it-IT" sz="4000" b="1" i="1" dirty="0">
                <a:solidFill>
                  <a:srgbClr val="002060"/>
                </a:solidFill>
                <a:effectLst>
                  <a:outerShdw blurRad="38100" dist="38100" dir="2700000" algn="tl">
                    <a:srgbClr val="000000">
                      <a:alpha val="43137"/>
                    </a:srgbClr>
                  </a:outerShdw>
                </a:effectLst>
              </a:rPr>
              <a:t>nel e per </a:t>
            </a:r>
            <a:r>
              <a:rPr lang="it-IT" sz="4000" b="1" dirty="0">
                <a:solidFill>
                  <a:srgbClr val="002060"/>
                </a:solidFill>
                <a:effectLst>
                  <a:outerShdw blurRad="38100" dist="38100" dir="2700000" algn="tl">
                    <a:srgbClr val="000000">
                      <a:alpha val="43137"/>
                    </a:srgbClr>
                  </a:outerShdw>
                </a:effectLst>
              </a:rPr>
              <a:t> il mondo si esplicita nel rapporto tra Chiesa e Regno (modello euristico):</a:t>
            </a:r>
            <a:br>
              <a:rPr lang="it-IT" sz="4000" b="1" dirty="0">
                <a:solidFill>
                  <a:srgbClr val="002060"/>
                </a:solidFill>
                <a:effectLst>
                  <a:outerShdw blurRad="38100" dist="38100" dir="2700000" algn="tl">
                    <a:srgbClr val="000000">
                      <a:alpha val="43137"/>
                    </a:srgbClr>
                  </a:outerShdw>
                </a:effectLst>
              </a:rPr>
            </a:br>
            <a:r>
              <a:rPr lang="it-IT" sz="4000" b="1" dirty="0">
                <a:solidFill>
                  <a:srgbClr val="FF0000"/>
                </a:solidFill>
                <a:effectLst>
                  <a:outerShdw blurRad="38100" dist="38100" dir="2700000" algn="tl">
                    <a:srgbClr val="000000">
                      <a:alpha val="43137"/>
                    </a:srgbClr>
                  </a:outerShdw>
                </a:effectLst>
              </a:rPr>
              <a:t>la comunione è necessaria </a:t>
            </a:r>
            <a:r>
              <a:rPr lang="it-IT" sz="4000" b="1" dirty="0">
                <a:solidFill>
                  <a:srgbClr val="002060"/>
                </a:solidFill>
                <a:effectLst>
                  <a:outerShdw blurRad="38100" dist="38100" dir="2700000" algn="tl">
                    <a:srgbClr val="000000">
                      <a:alpha val="43137"/>
                    </a:srgbClr>
                  </a:outerShdw>
                </a:effectLst>
              </a:rPr>
              <a:t>per la salvezza del mondo</a:t>
            </a:r>
            <a:br>
              <a:rPr lang="it-IT" sz="4000" b="1" dirty="0">
                <a:solidFill>
                  <a:srgbClr val="002060"/>
                </a:solidFill>
                <a:effectLst>
                  <a:outerShdw blurRad="38100" dist="38100" dir="2700000" algn="tl">
                    <a:srgbClr val="000000">
                      <a:alpha val="43137"/>
                    </a:srgbClr>
                  </a:outerShdw>
                </a:effectLst>
              </a:rPr>
            </a:br>
            <a:r>
              <a:rPr lang="it-IT" sz="4000" b="1" dirty="0">
                <a:solidFill>
                  <a:srgbClr val="002060"/>
                </a:solidFill>
                <a:effectLst>
                  <a:outerShdw blurRad="38100" dist="38100" dir="2700000" algn="tl">
                    <a:srgbClr val="000000">
                      <a:alpha val="43137"/>
                    </a:srgbClr>
                  </a:outerShdw>
                </a:effectLst>
              </a:rPr>
              <a:t/>
            </a:r>
            <a:br>
              <a:rPr lang="it-IT" sz="4000" b="1" dirty="0">
                <a:solidFill>
                  <a:srgbClr val="002060"/>
                </a:solidFill>
                <a:effectLst>
                  <a:outerShdw blurRad="38100" dist="38100" dir="2700000" algn="tl">
                    <a:srgbClr val="000000">
                      <a:alpha val="43137"/>
                    </a:srgbClr>
                  </a:outerShdw>
                </a:effectLst>
              </a:rPr>
            </a:br>
            <a:r>
              <a:rPr lang="it-IT" sz="2800" b="1" dirty="0">
                <a:solidFill>
                  <a:srgbClr val="002060"/>
                </a:solidFill>
                <a:effectLst>
                  <a:outerShdw blurRad="38100" dist="38100" dir="2700000" algn="tl">
                    <a:srgbClr val="000000">
                      <a:alpha val="43137"/>
                    </a:srgbClr>
                  </a:outerShdw>
                </a:effectLst>
              </a:rPr>
              <a:t> </a:t>
            </a:r>
            <a:endParaRPr lang="it-IT" sz="28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581337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26175"/>
          </a:xfrm>
        </p:spPr>
        <p:txBody>
          <a:bodyPr rtlCol="0">
            <a:noAutofit/>
          </a:bodyPr>
          <a:lstStyle/>
          <a:p>
            <a:pPr eaLnBrk="1" fontAlgn="auto" hangingPunct="1">
              <a:spcAft>
                <a:spcPts val="0"/>
              </a:spcAft>
              <a:defRPr/>
            </a:pPr>
            <a:r>
              <a:rPr lang="it-IT" sz="2400" b="1" dirty="0">
                <a:solidFill>
                  <a:srgbClr val="FF0000"/>
                </a:solidFill>
                <a:effectLst>
                  <a:outerShdw blurRad="38100" dist="38100" dir="2700000" algn="tl">
                    <a:srgbClr val="000000">
                      <a:alpha val="43137"/>
                    </a:srgbClr>
                  </a:outerShdw>
                </a:effectLst>
              </a:rPr>
              <a:t> </a:t>
            </a:r>
            <a:r>
              <a:rPr lang="it-IT" sz="2400" b="1" dirty="0">
                <a:effectLst>
                  <a:outerShdw blurRad="38100" dist="38100" dir="2700000" algn="tl">
                    <a:srgbClr val="000000">
                      <a:alpha val="43137"/>
                    </a:srgbClr>
                  </a:outerShdw>
                </a:effectLst>
              </a:rPr>
              <a:t/>
            </a:r>
            <a:br>
              <a:rPr lang="it-IT" sz="2400" b="1" dirty="0">
                <a:effectLst>
                  <a:outerShdw blurRad="38100" dist="38100" dir="2700000" algn="tl">
                    <a:srgbClr val="000000">
                      <a:alpha val="43137"/>
                    </a:srgbClr>
                  </a:outerShdw>
                </a:effectLst>
              </a:rPr>
            </a:br>
            <a:r>
              <a:rPr lang="it-IT" sz="2800" b="1" dirty="0">
                <a:solidFill>
                  <a:srgbClr val="0070C0"/>
                </a:solidFill>
                <a:effectLst>
                  <a:outerShdw blurRad="38100" dist="38100" dir="2700000" algn="tl">
                    <a:srgbClr val="000000">
                      <a:alpha val="43137"/>
                    </a:srgbClr>
                  </a:outerShdw>
                </a:effectLst>
              </a:rPr>
              <a:t> </a:t>
            </a:r>
            <a:r>
              <a:rPr lang="it-IT" sz="3600" b="1" dirty="0">
                <a:solidFill>
                  <a:srgbClr val="0070C0"/>
                </a:solidFill>
                <a:effectLst>
                  <a:outerShdw blurRad="38100" dist="38100" dir="2700000" algn="tl">
                    <a:srgbClr val="000000">
                      <a:alpha val="43137"/>
                    </a:srgbClr>
                  </a:outerShdw>
                </a:effectLst>
              </a:rPr>
              <a:t>la Chiesa non è solo comunità di coloro che sono stati liberati, ma anche comunità che esprime una </a:t>
            </a:r>
            <a:r>
              <a:rPr lang="it-IT" sz="3600" b="1" dirty="0">
                <a:solidFill>
                  <a:srgbClr val="FF0000"/>
                </a:solidFill>
                <a:effectLst>
                  <a:outerShdw blurRad="38100" dist="38100" dir="2700000" algn="tl">
                    <a:srgbClr val="000000">
                      <a:alpha val="43137"/>
                    </a:srgbClr>
                  </a:outerShdw>
                </a:effectLst>
              </a:rPr>
              <a:t>concorde interpretazione </a:t>
            </a:r>
            <a:r>
              <a:rPr lang="it-IT" sz="3600" b="1" dirty="0">
                <a:solidFill>
                  <a:srgbClr val="0070C0"/>
                </a:solidFill>
                <a:effectLst>
                  <a:outerShdw blurRad="38100" dist="38100" dir="2700000" algn="tl">
                    <a:srgbClr val="000000">
                      <a:alpha val="43137"/>
                    </a:srgbClr>
                  </a:outerShdw>
                </a:effectLst>
              </a:rPr>
              <a:t>(sul piano storico) dell’azione  di Dio</a:t>
            </a:r>
            <a:br>
              <a:rPr lang="it-IT" sz="3600" b="1" dirty="0">
                <a:solidFill>
                  <a:srgbClr val="0070C0"/>
                </a:solidFill>
                <a:effectLst>
                  <a:outerShdw blurRad="38100" dist="38100" dir="2700000" algn="tl">
                    <a:srgbClr val="000000">
                      <a:alpha val="43137"/>
                    </a:srgbClr>
                  </a:outerShdw>
                </a:effectLst>
              </a:rPr>
            </a:br>
            <a:r>
              <a:rPr lang="it-IT" sz="3600" b="1" dirty="0">
                <a:effectLst>
                  <a:outerShdw blurRad="38100" dist="38100" dir="2700000" algn="tl">
                    <a:srgbClr val="000000">
                      <a:alpha val="43137"/>
                    </a:srgbClr>
                  </a:outerShdw>
                </a:effectLst>
              </a:rPr>
              <a:t/>
            </a:r>
            <a:br>
              <a:rPr lang="it-IT" sz="3600" b="1" dirty="0">
                <a:effectLst>
                  <a:outerShdw blurRad="38100" dist="38100" dir="2700000" algn="tl">
                    <a:srgbClr val="000000">
                      <a:alpha val="43137"/>
                    </a:srgbClr>
                  </a:outerShdw>
                </a:effectLst>
              </a:rPr>
            </a:br>
            <a:r>
              <a:rPr lang="it-IT" sz="3600" b="1" dirty="0">
                <a:solidFill>
                  <a:srgbClr val="FF0000"/>
                </a:solidFill>
                <a:effectLst>
                  <a:outerShdw blurRad="38100" dist="38100" dir="2700000" algn="tl">
                    <a:srgbClr val="000000">
                      <a:alpha val="43137"/>
                    </a:srgbClr>
                  </a:outerShdw>
                </a:effectLst>
              </a:rPr>
              <a:t>Necessario un equilibrio tra segno ecclesiale e azione divina: </a:t>
            </a:r>
            <a:r>
              <a:rPr lang="it-IT" sz="3600" b="1" i="1" dirty="0">
                <a:solidFill>
                  <a:srgbClr val="FF0000"/>
                </a:solidFill>
                <a:effectLst>
                  <a:outerShdw blurRad="38100" dist="38100" dir="2700000" algn="tl">
                    <a:srgbClr val="000000">
                      <a:alpha val="43137"/>
                    </a:srgbClr>
                  </a:outerShdw>
                </a:effectLst>
              </a:rPr>
              <a:t>La Chiesa rende evidente l’azione salvifica di Dio</a:t>
            </a:r>
            <a:endParaRPr lang="it-IT" sz="36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14504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69050"/>
          </a:xfrm>
        </p:spPr>
        <p:txBody>
          <a:bodyPr rtlCol="0">
            <a:normAutofit fontScale="90000"/>
          </a:bodyPr>
          <a:lstStyle/>
          <a:p>
            <a:pPr eaLnBrk="1" fontAlgn="auto" hangingPunct="1">
              <a:spcAft>
                <a:spcPts val="0"/>
              </a:spcAft>
              <a:defRPr/>
            </a:pPr>
            <a:r>
              <a:rPr lang="it-IT" sz="4000" b="1" dirty="0">
                <a:solidFill>
                  <a:srgbClr val="0070C0"/>
                </a:solidFill>
                <a:effectLst>
                  <a:outerShdw blurRad="38100" dist="38100" dir="2700000" algn="tl">
                    <a:srgbClr val="000000">
                      <a:alpha val="43137"/>
                    </a:srgbClr>
                  </a:outerShdw>
                </a:effectLst>
              </a:rPr>
              <a:t/>
            </a:r>
            <a:br>
              <a:rPr lang="it-IT" sz="4000" b="1" dirty="0">
                <a:solidFill>
                  <a:srgbClr val="0070C0"/>
                </a:solidFill>
                <a:effectLst>
                  <a:outerShdw blurRad="38100" dist="38100" dir="2700000" algn="tl">
                    <a:srgbClr val="000000">
                      <a:alpha val="43137"/>
                    </a:srgbClr>
                  </a:outerShdw>
                </a:effectLst>
              </a:rPr>
            </a:br>
            <a:r>
              <a:rPr lang="it-IT" sz="4000" b="1" dirty="0">
                <a:solidFill>
                  <a:srgbClr val="0070C0"/>
                </a:solidFill>
                <a:effectLst>
                  <a:outerShdw blurRad="38100" dist="38100" dir="2700000" algn="tl">
                    <a:srgbClr val="000000">
                      <a:alpha val="43137"/>
                    </a:srgbClr>
                  </a:outerShdw>
                </a:effectLst>
              </a:rPr>
              <a:t>2. Sacramentalità rispecchia il simbolo di fede (creazione-redenzione-compimento</a:t>
            </a:r>
            <a:r>
              <a:rPr lang="it-IT" sz="4000" dirty="0">
                <a:solidFill>
                  <a:srgbClr val="0070C0"/>
                </a:solidFill>
              </a:rPr>
              <a:t>)</a:t>
            </a:r>
            <a:br>
              <a:rPr lang="it-IT" sz="4000" dirty="0">
                <a:solidFill>
                  <a:srgbClr val="0070C0"/>
                </a:solidFill>
              </a:rPr>
            </a:br>
            <a:r>
              <a:rPr lang="it-IT" sz="4000" dirty="0">
                <a:solidFill>
                  <a:srgbClr val="0070C0"/>
                </a:solidFill>
              </a:rPr>
              <a:t/>
            </a:r>
            <a:br>
              <a:rPr lang="it-IT" sz="4000" dirty="0">
                <a:solidFill>
                  <a:srgbClr val="0070C0"/>
                </a:solidFill>
              </a:rPr>
            </a:br>
            <a:r>
              <a:rPr lang="it-IT" sz="3100" b="1" dirty="0">
                <a:solidFill>
                  <a:srgbClr val="FF0000"/>
                </a:solidFill>
                <a:effectLst>
                  <a:outerShdw blurRad="38100" dist="38100" dir="2700000" algn="tl">
                    <a:srgbClr val="000000">
                      <a:alpha val="43137"/>
                    </a:srgbClr>
                  </a:outerShdw>
                </a:effectLst>
              </a:rPr>
              <a:t>La Chiesa è segno salvifico di Dio nel mondo se in essa il culto, il servizio e la speranza si uniscono fino ad essere un </a:t>
            </a:r>
            <a:r>
              <a:rPr lang="it-IT" sz="3100" b="1" i="1" dirty="0">
                <a:solidFill>
                  <a:srgbClr val="FF0000"/>
                </a:solidFill>
                <a:effectLst>
                  <a:outerShdw blurRad="38100" dist="38100" dir="2700000" algn="tl">
                    <a:srgbClr val="000000">
                      <a:alpha val="43137"/>
                    </a:srgbClr>
                  </a:outerShdw>
                </a:effectLst>
              </a:rPr>
              <a:t>unico segno </a:t>
            </a:r>
            <a:r>
              <a:rPr lang="it-IT" sz="3100" b="1" dirty="0">
                <a:solidFill>
                  <a:srgbClr val="FF0000"/>
                </a:solidFill>
                <a:effectLst>
                  <a:outerShdw blurRad="38100" dist="38100" dir="2700000" algn="tl">
                    <a:srgbClr val="000000">
                      <a:alpha val="43137"/>
                    </a:srgbClr>
                  </a:outerShdw>
                </a:effectLst>
              </a:rPr>
              <a:t> ed una </a:t>
            </a:r>
            <a:r>
              <a:rPr lang="it-IT" sz="3100" b="1" i="1" dirty="0">
                <a:solidFill>
                  <a:srgbClr val="FF0000"/>
                </a:solidFill>
                <a:effectLst>
                  <a:outerShdw blurRad="38100" dist="38100" dir="2700000" algn="tl">
                    <a:srgbClr val="000000">
                      <a:alpha val="43137"/>
                    </a:srgbClr>
                  </a:outerShdw>
                </a:effectLst>
              </a:rPr>
              <a:t>unica immagine</a:t>
            </a:r>
            <a:r>
              <a:rPr lang="it-IT" sz="3100" b="1" dirty="0">
                <a:solidFill>
                  <a:srgbClr val="FF0000"/>
                </a:solidFill>
                <a:effectLst>
                  <a:outerShdw blurRad="38100" dist="38100" dir="2700000" algn="tl">
                    <a:srgbClr val="000000">
                      <a:alpha val="43137"/>
                    </a:srgbClr>
                  </a:outerShdw>
                </a:effectLst>
              </a:rPr>
              <a:t>.</a:t>
            </a:r>
            <a:br>
              <a:rPr lang="it-IT" sz="3100" b="1" dirty="0">
                <a:solidFill>
                  <a:srgbClr val="FF0000"/>
                </a:solidFill>
                <a:effectLst>
                  <a:outerShdw blurRad="38100" dist="38100" dir="2700000" algn="tl">
                    <a:srgbClr val="000000">
                      <a:alpha val="43137"/>
                    </a:srgbClr>
                  </a:outerShdw>
                </a:effectLst>
              </a:rPr>
            </a:br>
            <a:r>
              <a:rPr lang="it-IT" sz="3100" b="1" dirty="0">
                <a:solidFill>
                  <a:srgbClr val="FF0000"/>
                </a:solidFill>
                <a:effectLst>
                  <a:outerShdw blurRad="38100" dist="38100" dir="2700000" algn="tl">
                    <a:srgbClr val="000000">
                      <a:alpha val="43137"/>
                    </a:srgbClr>
                  </a:outerShdw>
                </a:effectLst>
              </a:rPr>
              <a:t>In tale unione ciascuno dei tre aspetti esprime una condizione analogica e una complementarietà.</a:t>
            </a:r>
            <a:br>
              <a:rPr lang="it-IT" sz="3100" b="1" dirty="0">
                <a:solidFill>
                  <a:srgbClr val="FF0000"/>
                </a:solidFill>
                <a:effectLst>
                  <a:outerShdw blurRad="38100" dist="38100" dir="2700000" algn="tl">
                    <a:srgbClr val="000000">
                      <a:alpha val="43137"/>
                    </a:srgbClr>
                  </a:outerShdw>
                </a:effectLst>
              </a:rPr>
            </a:br>
            <a:r>
              <a:rPr lang="it-IT" sz="3100" b="1" dirty="0">
                <a:solidFill>
                  <a:srgbClr val="FF0000"/>
                </a:solidFill>
                <a:effectLst>
                  <a:outerShdw blurRad="38100" dist="38100" dir="2700000" algn="tl">
                    <a:srgbClr val="000000">
                      <a:alpha val="43137"/>
                    </a:srgbClr>
                  </a:outerShdw>
                </a:effectLst>
              </a:rPr>
              <a:t>Fede condivisa dall’assemblea cultuale/prassi fraterna/speranza operosa e evidenza del compimento iniziato</a:t>
            </a:r>
            <a:br>
              <a:rPr lang="it-IT" sz="3100" b="1" dirty="0">
                <a:solidFill>
                  <a:srgbClr val="FF0000"/>
                </a:solidFill>
                <a:effectLst>
                  <a:outerShdw blurRad="38100" dist="38100" dir="2700000" algn="tl">
                    <a:srgbClr val="000000">
                      <a:alpha val="43137"/>
                    </a:srgbClr>
                  </a:outerShdw>
                </a:effectLst>
              </a:rPr>
            </a:br>
            <a:r>
              <a:rPr lang="it-IT" sz="3100" b="1" dirty="0">
                <a:solidFill>
                  <a:srgbClr val="FF0000"/>
                </a:solidFill>
                <a:effectLst>
                  <a:outerShdw blurRad="38100" dist="38100" dir="2700000" algn="tl">
                    <a:srgbClr val="000000">
                      <a:alpha val="43137"/>
                    </a:srgbClr>
                  </a:outerShdw>
                </a:effectLst>
              </a:rPr>
              <a:t>sono </a:t>
            </a:r>
            <a:r>
              <a:rPr lang="it-IT" sz="3100" b="1" i="1" dirty="0">
                <a:solidFill>
                  <a:srgbClr val="FF0000"/>
                </a:solidFill>
                <a:effectLst>
                  <a:outerShdw blurRad="38100" dist="38100" dir="2700000" algn="tl">
                    <a:srgbClr val="000000">
                      <a:alpha val="43137"/>
                    </a:srgbClr>
                  </a:outerShdw>
                </a:effectLst>
              </a:rPr>
              <a:t>segno multiforme </a:t>
            </a:r>
            <a:r>
              <a:rPr lang="it-IT" sz="3100" b="1" dirty="0">
                <a:solidFill>
                  <a:srgbClr val="FF0000"/>
                </a:solidFill>
                <a:effectLst>
                  <a:outerShdw blurRad="38100" dist="38100" dir="2700000" algn="tl">
                    <a:srgbClr val="000000">
                      <a:alpha val="43137"/>
                    </a:srgbClr>
                  </a:outerShdw>
                </a:effectLst>
              </a:rPr>
              <a:t> della presenza salvifica di Dio nel mondo</a:t>
            </a:r>
            <a:br>
              <a:rPr lang="it-IT" sz="3100" b="1" dirty="0">
                <a:solidFill>
                  <a:srgbClr val="FF0000"/>
                </a:solidFill>
                <a:effectLst>
                  <a:outerShdw blurRad="38100" dist="38100" dir="2700000" algn="tl">
                    <a:srgbClr val="000000">
                      <a:alpha val="43137"/>
                    </a:srgbClr>
                  </a:outerShdw>
                </a:effectLst>
              </a:rPr>
            </a:br>
            <a:endParaRPr lang="it-IT" sz="3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13756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69050"/>
          </a:xfrm>
        </p:spPr>
        <p:txBody>
          <a:bodyPr rtlCol="0">
            <a:normAutofit/>
          </a:bodyPr>
          <a:lstStyle/>
          <a:p>
            <a:pPr eaLnBrk="1" fontAlgn="auto" hangingPunct="1">
              <a:spcAft>
                <a:spcPts val="0"/>
              </a:spcAft>
              <a:defRPr/>
            </a:pPr>
            <a:r>
              <a:rPr lang="it-IT" sz="3600" b="1" dirty="0">
                <a:solidFill>
                  <a:srgbClr val="0070C0"/>
                </a:solidFill>
                <a:effectLst>
                  <a:outerShdw blurRad="38100" dist="38100" dir="2700000" algn="tl">
                    <a:srgbClr val="000000">
                      <a:alpha val="43137"/>
                    </a:srgbClr>
                  </a:outerShdw>
                </a:effectLst>
              </a:rPr>
              <a:t>3. Chiesa sacramento di comunione </a:t>
            </a:r>
            <a:r>
              <a:rPr lang="it-IT" sz="3600" b="1" dirty="0">
                <a:solidFill>
                  <a:srgbClr val="FF0000"/>
                </a:solidFill>
                <a:effectLst>
                  <a:outerShdw blurRad="38100" dist="38100" dir="2700000" algn="tl">
                    <a:srgbClr val="000000">
                      <a:alpha val="43137"/>
                    </a:srgbClr>
                  </a:outerShdw>
                </a:effectLst>
              </a:rPr>
              <a:t>tra </a:t>
            </a:r>
            <a:r>
              <a:rPr lang="it-IT" sz="3600" b="1" dirty="0">
                <a:solidFill>
                  <a:srgbClr val="0070C0"/>
                </a:solidFill>
                <a:effectLst>
                  <a:outerShdw blurRad="38100" dist="38100" dir="2700000" algn="tl">
                    <a:srgbClr val="000000">
                      <a:alpha val="43137"/>
                    </a:srgbClr>
                  </a:outerShdw>
                </a:effectLst>
              </a:rPr>
              <a:t>azione divina e corrispondenza umana:</a:t>
            </a:r>
            <a:br>
              <a:rPr lang="it-IT" sz="3600" b="1" dirty="0">
                <a:solidFill>
                  <a:srgbClr val="0070C0"/>
                </a:solidFill>
                <a:effectLst>
                  <a:outerShdw blurRad="38100" dist="38100" dir="2700000" algn="tl">
                    <a:srgbClr val="000000">
                      <a:alpha val="43137"/>
                    </a:srgbClr>
                  </a:outerShdw>
                </a:effectLst>
              </a:rPr>
            </a:br>
            <a:r>
              <a:rPr lang="it-IT" sz="3600" b="1" dirty="0">
                <a:solidFill>
                  <a:srgbClr val="0070C0"/>
                </a:solidFill>
                <a:effectLst>
                  <a:outerShdw blurRad="38100" dist="38100" dir="2700000" algn="tl">
                    <a:srgbClr val="000000">
                      <a:alpha val="43137"/>
                    </a:srgbClr>
                  </a:outerShdw>
                </a:effectLst>
              </a:rPr>
              <a:t/>
            </a:r>
            <a:br>
              <a:rPr lang="it-IT" sz="3600" b="1" dirty="0">
                <a:solidFill>
                  <a:srgbClr val="0070C0"/>
                </a:solidFill>
                <a:effectLst>
                  <a:outerShdw blurRad="38100" dist="38100" dir="2700000" algn="tl">
                    <a:srgbClr val="000000">
                      <a:alpha val="43137"/>
                    </a:srgbClr>
                  </a:outerShdw>
                </a:effectLst>
              </a:rPr>
            </a:br>
            <a:r>
              <a:rPr lang="it-IT" sz="3600" b="1" dirty="0">
                <a:solidFill>
                  <a:srgbClr val="0070C0"/>
                </a:solidFill>
                <a:effectLst>
                  <a:outerShdw blurRad="38100" dist="38100" dir="2700000" algn="tl">
                    <a:srgbClr val="000000">
                      <a:alpha val="43137"/>
                    </a:srgbClr>
                  </a:outerShdw>
                </a:effectLst>
              </a:rPr>
              <a:t>chiamati a immettersi in </a:t>
            </a:r>
            <a:r>
              <a:rPr lang="it-IT" sz="3600" b="1" dirty="0">
                <a:solidFill>
                  <a:srgbClr val="FF0000"/>
                </a:solidFill>
                <a:effectLst>
                  <a:outerShdw blurRad="38100" dist="38100" dir="2700000" algn="tl">
                    <a:srgbClr val="000000">
                      <a:alpha val="43137"/>
                    </a:srgbClr>
                  </a:outerShdw>
                </a:effectLst>
              </a:rPr>
              <a:t>un nuovo modello relazionale </a:t>
            </a:r>
            <a:r>
              <a:rPr lang="it-IT" sz="3600" b="1" dirty="0">
                <a:solidFill>
                  <a:srgbClr val="0070C0"/>
                </a:solidFill>
                <a:effectLst>
                  <a:outerShdw blurRad="38100" dist="38100" dir="2700000" algn="tl">
                    <a:srgbClr val="000000">
                      <a:alpha val="43137"/>
                    </a:srgbClr>
                  </a:outerShdw>
                </a:effectLst>
              </a:rPr>
              <a:t>che ha la sua origine nella relazione trinitaria</a:t>
            </a:r>
            <a:br>
              <a:rPr lang="it-IT" sz="3600" b="1" dirty="0">
                <a:solidFill>
                  <a:srgbClr val="0070C0"/>
                </a:solidFill>
                <a:effectLst>
                  <a:outerShdw blurRad="38100" dist="38100" dir="2700000" algn="tl">
                    <a:srgbClr val="000000">
                      <a:alpha val="43137"/>
                    </a:srgbClr>
                  </a:outerShdw>
                </a:effectLst>
              </a:rPr>
            </a:br>
            <a:r>
              <a:rPr lang="it-IT" sz="3600" b="1" dirty="0">
                <a:solidFill>
                  <a:srgbClr val="0070C0"/>
                </a:solidFill>
                <a:effectLst>
                  <a:outerShdw blurRad="38100" dist="38100" dir="2700000" algn="tl">
                    <a:srgbClr val="000000">
                      <a:alpha val="43137"/>
                    </a:srgbClr>
                  </a:outerShdw>
                </a:effectLst>
              </a:rPr>
              <a:t/>
            </a:r>
            <a:br>
              <a:rPr lang="it-IT" sz="3600" b="1" dirty="0">
                <a:solidFill>
                  <a:srgbClr val="0070C0"/>
                </a:solidFill>
                <a:effectLst>
                  <a:outerShdw blurRad="38100" dist="38100" dir="2700000" algn="tl">
                    <a:srgbClr val="000000">
                      <a:alpha val="43137"/>
                    </a:srgbClr>
                  </a:outerShdw>
                </a:effectLst>
              </a:rPr>
            </a:br>
            <a:r>
              <a:rPr lang="it-IT" sz="3600" b="1" dirty="0">
                <a:solidFill>
                  <a:srgbClr val="0070C0"/>
                </a:solidFill>
                <a:effectLst>
                  <a:outerShdw blurRad="38100" dist="38100" dir="2700000" algn="tl">
                    <a:srgbClr val="000000">
                      <a:alpha val="43137"/>
                    </a:srgbClr>
                  </a:outerShdw>
                </a:effectLst>
              </a:rPr>
              <a:t/>
            </a:r>
            <a:br>
              <a:rPr lang="it-IT" sz="3600" b="1" dirty="0">
                <a:solidFill>
                  <a:srgbClr val="0070C0"/>
                </a:solidFill>
                <a:effectLst>
                  <a:outerShdw blurRad="38100" dist="38100" dir="2700000" algn="tl">
                    <a:srgbClr val="000000">
                      <a:alpha val="43137"/>
                    </a:srgbClr>
                  </a:outerShdw>
                </a:effectLst>
              </a:rPr>
            </a:br>
            <a:r>
              <a:rPr lang="it-IT" sz="2400" b="1" dirty="0">
                <a:solidFill>
                  <a:srgbClr val="0070C0"/>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1131612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313" y="274638"/>
            <a:ext cx="8929687" cy="6583362"/>
          </a:xfrm>
        </p:spPr>
        <p:txBody>
          <a:bodyPr rtlCol="0">
            <a:normAutofit fontScale="90000"/>
          </a:bodyPr>
          <a:lstStyle/>
          <a:p>
            <a:pPr eaLnBrk="1" fontAlgn="auto" hangingPunct="1">
              <a:spcAft>
                <a:spcPts val="0"/>
              </a:spcAft>
              <a:defRPr/>
            </a:pPr>
            <a:r>
              <a:rPr lang="it-IT" sz="2800" dirty="0"/>
              <a:t/>
            </a:r>
            <a:br>
              <a:rPr lang="it-IT" sz="2800" dirty="0"/>
            </a:br>
            <a:r>
              <a:rPr lang="it-IT" sz="2800" dirty="0"/>
              <a:t/>
            </a:r>
            <a:br>
              <a:rPr lang="it-IT" sz="2800" dirty="0"/>
            </a:br>
            <a:r>
              <a:rPr lang="it-IT" sz="2800" dirty="0"/>
              <a:t/>
            </a:r>
            <a:br>
              <a:rPr lang="it-IT" sz="2800" dirty="0"/>
            </a:br>
            <a:r>
              <a:rPr lang="it-IT" sz="2800" dirty="0"/>
              <a:t/>
            </a:r>
            <a:br>
              <a:rPr lang="it-IT" sz="2800" dirty="0"/>
            </a:br>
            <a:r>
              <a:rPr lang="it-IT" sz="2800" b="1" i="1" dirty="0">
                <a:solidFill>
                  <a:srgbClr val="0070C0"/>
                </a:solidFill>
              </a:rPr>
              <a:t>- è segno e strumento </a:t>
            </a:r>
            <a:r>
              <a:rPr lang="it-IT" sz="2800" b="1" dirty="0">
                <a:solidFill>
                  <a:srgbClr val="0070C0"/>
                </a:solidFill>
              </a:rPr>
              <a:t> che rimanda a Cristo che è il soggetto autentico della vita della Chiesa (LG 1,9,48; SC 5)</a:t>
            </a:r>
            <a:br>
              <a:rPr lang="it-IT" sz="2800" b="1" dirty="0">
                <a:solidFill>
                  <a:srgbClr val="0070C0"/>
                </a:solidFill>
              </a:rPr>
            </a:br>
            <a:r>
              <a:rPr lang="it-IT" sz="2800" b="1" dirty="0"/>
              <a:t/>
            </a:r>
            <a:br>
              <a:rPr lang="it-IT" sz="2800" b="1" dirty="0"/>
            </a:br>
            <a:r>
              <a:rPr lang="it-IT" sz="2800" b="1" dirty="0"/>
              <a:t>- </a:t>
            </a:r>
            <a:r>
              <a:rPr lang="it-IT" sz="2800" b="1" dirty="0">
                <a:solidFill>
                  <a:srgbClr val="FF0000"/>
                </a:solidFill>
              </a:rPr>
              <a:t>è </a:t>
            </a:r>
            <a:r>
              <a:rPr lang="it-IT" sz="2800" b="1" i="1" dirty="0">
                <a:solidFill>
                  <a:srgbClr val="FF0000"/>
                </a:solidFill>
              </a:rPr>
              <a:t>anticipazione- </a:t>
            </a:r>
            <a:r>
              <a:rPr lang="it-IT" sz="2800" b="1" dirty="0">
                <a:solidFill>
                  <a:srgbClr val="FF0000"/>
                </a:solidFill>
              </a:rPr>
              <a:t>esibizione di un </a:t>
            </a:r>
            <a:r>
              <a:rPr lang="it-IT" sz="2800" b="1" i="1" dirty="0">
                <a:solidFill>
                  <a:srgbClr val="FF0000"/>
                </a:solidFill>
              </a:rPr>
              <a:t>dono  </a:t>
            </a:r>
            <a:r>
              <a:rPr lang="it-IT" sz="2800" b="1" dirty="0">
                <a:solidFill>
                  <a:srgbClr val="FF0000"/>
                </a:solidFill>
              </a:rPr>
              <a:t>che è anche un </a:t>
            </a:r>
            <a:r>
              <a:rPr lang="it-IT" sz="2800" b="1" i="1" dirty="0">
                <a:solidFill>
                  <a:srgbClr val="FF0000"/>
                </a:solidFill>
              </a:rPr>
              <a:t>compito  </a:t>
            </a:r>
            <a:br>
              <a:rPr lang="it-IT" sz="2800" b="1" i="1" dirty="0">
                <a:solidFill>
                  <a:srgbClr val="FF0000"/>
                </a:solidFill>
              </a:rPr>
            </a:br>
            <a:r>
              <a:rPr lang="it-IT" sz="2800" b="1" dirty="0"/>
              <a:t/>
            </a:r>
            <a:br>
              <a:rPr lang="it-IT" sz="2800" b="1" dirty="0"/>
            </a:br>
            <a:r>
              <a:rPr lang="it-IT" sz="2800" b="1" dirty="0"/>
              <a:t>In tal senso non può adorare se stessa (sostituire la verità di Dio con la sua verità), ma neppure perdere la fiducia in se stessa (coscienza critica per il mondo)</a:t>
            </a:r>
            <a:br>
              <a:rPr lang="it-IT" sz="2800" b="1" dirty="0"/>
            </a:br>
            <a:r>
              <a:rPr lang="it-IT" sz="2800" b="1" dirty="0"/>
              <a:t/>
            </a:r>
            <a:br>
              <a:rPr lang="it-IT" sz="2800" b="1" dirty="0"/>
            </a:br>
            <a:r>
              <a:rPr lang="it-IT" sz="2800" b="1" dirty="0">
                <a:solidFill>
                  <a:srgbClr val="FF0000"/>
                </a:solidFill>
              </a:rPr>
              <a:t>Sequela di Cristo e offerta del suo servizio</a:t>
            </a:r>
            <a:br>
              <a:rPr lang="it-IT" sz="2800" b="1" dirty="0">
                <a:solidFill>
                  <a:srgbClr val="FF0000"/>
                </a:solidFill>
              </a:rPr>
            </a:br>
            <a:r>
              <a:rPr lang="it-IT" sz="2800" b="1" dirty="0">
                <a:solidFill>
                  <a:srgbClr val="FF0000"/>
                </a:solidFill>
              </a:rPr>
              <a:t>sono criteri di identificazione della sua immagine e testimonianza</a:t>
            </a:r>
            <a:br>
              <a:rPr lang="it-IT" sz="2800" b="1" dirty="0">
                <a:solidFill>
                  <a:srgbClr val="FF0000"/>
                </a:solidFill>
              </a:rPr>
            </a:br>
            <a:r>
              <a:rPr lang="it-IT" sz="2800" dirty="0">
                <a:solidFill>
                  <a:srgbClr val="FF0000"/>
                </a:solidFill>
              </a:rPr>
              <a:t/>
            </a:r>
            <a:br>
              <a:rPr lang="it-IT" sz="2800" dirty="0">
                <a:solidFill>
                  <a:srgbClr val="FF0000"/>
                </a:solidFill>
              </a:rPr>
            </a:br>
            <a:r>
              <a:rPr lang="it-IT" sz="2800" i="1" dirty="0"/>
              <a:t/>
            </a:r>
            <a:br>
              <a:rPr lang="it-IT" sz="2800" i="1" dirty="0"/>
            </a:br>
            <a:r>
              <a:rPr lang="it-IT" sz="2800" i="1" dirty="0"/>
              <a:t/>
            </a:r>
            <a:br>
              <a:rPr lang="it-IT" sz="2800" i="1" dirty="0"/>
            </a:br>
            <a:endParaRPr lang="it-IT" sz="2800" dirty="0"/>
          </a:p>
        </p:txBody>
      </p:sp>
    </p:spTree>
    <p:extLst>
      <p:ext uri="{BB962C8B-B14F-4D97-AF65-F5344CB8AC3E}">
        <p14:creationId xmlns:p14="http://schemas.microsoft.com/office/powerpoint/2010/main" val="3981567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a:xfrm>
            <a:off x="457200" y="274638"/>
            <a:ext cx="8229600" cy="6297612"/>
          </a:xfrm>
        </p:spPr>
        <p:txBody>
          <a:bodyPr>
            <a:normAutofit fontScale="90000"/>
          </a:bodyPr>
          <a:lstStyle/>
          <a:p>
            <a:r>
              <a:rPr lang="it-IT" altLang="it-IT" dirty="0">
                <a:solidFill>
                  <a:srgbClr val="FF0000"/>
                </a:solidFill>
              </a:rPr>
              <a:t>Il segno distintivo: la Comunione</a:t>
            </a:r>
            <a:br>
              <a:rPr lang="it-IT" altLang="it-IT" dirty="0">
                <a:solidFill>
                  <a:srgbClr val="FF0000"/>
                </a:solidFill>
              </a:rPr>
            </a:br>
            <a:r>
              <a:rPr lang="it-IT" altLang="it-IT" sz="2800" dirty="0">
                <a:solidFill>
                  <a:srgbClr val="002060"/>
                </a:solidFill>
              </a:rPr>
              <a:t> </a:t>
            </a:r>
            <a:br>
              <a:rPr lang="it-IT" altLang="it-IT" sz="2800" dirty="0">
                <a:solidFill>
                  <a:srgbClr val="002060"/>
                </a:solidFill>
              </a:rPr>
            </a:br>
            <a:r>
              <a:rPr lang="it-IT" altLang="it-IT" sz="2800" dirty="0">
                <a:solidFill>
                  <a:srgbClr val="002060"/>
                </a:solidFill>
              </a:rPr>
              <a:t> </a:t>
            </a:r>
            <a:br>
              <a:rPr lang="it-IT" altLang="it-IT" sz="2800" dirty="0">
                <a:solidFill>
                  <a:srgbClr val="002060"/>
                </a:solidFill>
              </a:rPr>
            </a:br>
            <a:r>
              <a:rPr lang="it-IT" altLang="it-IT" sz="2800" dirty="0">
                <a:solidFill>
                  <a:srgbClr val="002060"/>
                </a:solidFill>
              </a:rPr>
              <a:t/>
            </a:r>
            <a:br>
              <a:rPr lang="it-IT" altLang="it-IT" sz="2800" dirty="0">
                <a:solidFill>
                  <a:srgbClr val="002060"/>
                </a:solidFill>
              </a:rPr>
            </a:br>
            <a:r>
              <a:rPr lang="it-IT" altLang="it-IT" sz="2800" dirty="0">
                <a:solidFill>
                  <a:srgbClr val="002060"/>
                </a:solidFill>
              </a:rPr>
              <a:t> </a:t>
            </a:r>
            <a:r>
              <a:rPr lang="it-IT" altLang="it-IT" sz="2800" i="1" dirty="0">
                <a:solidFill>
                  <a:srgbClr val="002060"/>
                </a:solidFill>
              </a:rPr>
              <a:t/>
            </a:r>
            <a:br>
              <a:rPr lang="it-IT" altLang="it-IT" sz="2800" i="1" dirty="0">
                <a:solidFill>
                  <a:srgbClr val="002060"/>
                </a:solidFill>
              </a:rPr>
            </a:br>
            <a:r>
              <a:rPr lang="it-IT" altLang="it-IT" sz="2800" b="1" dirty="0">
                <a:solidFill>
                  <a:srgbClr val="FF0000"/>
                </a:solidFill>
              </a:rPr>
              <a:t>Questa è la categoria centrale: un concetto </a:t>
            </a:r>
            <a:r>
              <a:rPr lang="it-IT" altLang="it-IT" sz="2800" b="1" i="1" dirty="0">
                <a:solidFill>
                  <a:srgbClr val="FF0000"/>
                </a:solidFill>
              </a:rPr>
              <a:t>teologico</a:t>
            </a:r>
            <a:r>
              <a:rPr lang="it-IT" altLang="it-IT" sz="2800" b="1" dirty="0">
                <a:solidFill>
                  <a:srgbClr val="FF0000"/>
                </a:solidFill>
              </a:rPr>
              <a:t> e non semplicemente sociologico/psicologico </a:t>
            </a:r>
            <a:br>
              <a:rPr lang="it-IT" altLang="it-IT" sz="2800" b="1" dirty="0">
                <a:solidFill>
                  <a:srgbClr val="FF0000"/>
                </a:solidFill>
              </a:rPr>
            </a:br>
            <a:r>
              <a:rPr lang="it-IT" altLang="it-IT" sz="2800" b="1" dirty="0">
                <a:solidFill>
                  <a:srgbClr val="FF0000"/>
                </a:solidFill>
              </a:rPr>
              <a:t>da leggere e valutare alla luce della Rivelazione</a:t>
            </a:r>
            <a:br>
              <a:rPr lang="it-IT" altLang="it-IT" sz="2800" b="1" dirty="0">
                <a:solidFill>
                  <a:srgbClr val="FF0000"/>
                </a:solidFill>
              </a:rPr>
            </a:br>
            <a:r>
              <a:rPr lang="it-IT" altLang="it-IT" sz="2800" dirty="0"/>
              <a:t/>
            </a:r>
            <a:br>
              <a:rPr lang="it-IT" altLang="it-IT" sz="2800" dirty="0"/>
            </a:br>
            <a:r>
              <a:rPr lang="it-IT" altLang="it-IT" sz="2800" dirty="0">
                <a:solidFill>
                  <a:srgbClr val="00B050"/>
                </a:solidFill>
              </a:rPr>
              <a:t>Il suo riferimento Trinitario è fondativo </a:t>
            </a:r>
            <a:br>
              <a:rPr lang="it-IT" altLang="it-IT" sz="2800" dirty="0">
                <a:solidFill>
                  <a:srgbClr val="00B050"/>
                </a:solidFill>
              </a:rPr>
            </a:br>
            <a:r>
              <a:rPr lang="it-IT" altLang="it-IT" sz="2800" dirty="0">
                <a:solidFill>
                  <a:srgbClr val="7030A0"/>
                </a:solidFill>
              </a:rPr>
              <a:t>reciprocità/interdipendenza/dialogo</a:t>
            </a:r>
            <a:br>
              <a:rPr lang="it-IT" altLang="it-IT" sz="2800" dirty="0">
                <a:solidFill>
                  <a:srgbClr val="7030A0"/>
                </a:solidFill>
              </a:rPr>
            </a:br>
            <a:r>
              <a:rPr lang="it-IT" altLang="it-IT" sz="2800" dirty="0"/>
              <a:t/>
            </a:r>
            <a:br>
              <a:rPr lang="it-IT" altLang="it-IT" sz="2800" dirty="0"/>
            </a:br>
            <a:r>
              <a:rPr lang="it-IT" altLang="it-IT" sz="2800" dirty="0">
                <a:solidFill>
                  <a:srgbClr val="002060"/>
                </a:solidFill>
              </a:rPr>
              <a:t>(LG 4,8,9,26; OT 5; AG 15,17; PO 4)</a:t>
            </a:r>
            <a:r>
              <a:rPr lang="it-IT" altLang="it-IT" sz="2400" dirty="0">
                <a:solidFill>
                  <a:srgbClr val="002060"/>
                </a:solidFill>
              </a:rPr>
              <a:t/>
            </a:r>
            <a:br>
              <a:rPr lang="it-IT" altLang="it-IT" sz="2400" dirty="0">
                <a:solidFill>
                  <a:srgbClr val="002060"/>
                </a:solidFill>
              </a:rPr>
            </a:br>
            <a:endParaRPr lang="it-IT" altLang="it-IT" sz="2800" dirty="0">
              <a:solidFill>
                <a:srgbClr val="FF0000"/>
              </a:solidFill>
            </a:endParaRPr>
          </a:p>
        </p:txBody>
      </p:sp>
    </p:spTree>
    <p:extLst>
      <p:ext uri="{BB962C8B-B14F-4D97-AF65-F5344CB8AC3E}">
        <p14:creationId xmlns:p14="http://schemas.microsoft.com/office/powerpoint/2010/main" val="1055170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6466730"/>
          </a:xfrm>
        </p:spPr>
        <p:txBody>
          <a:bodyPr rtlCol="0">
            <a:noAutofit/>
          </a:bodyPr>
          <a:lstStyle/>
          <a:p>
            <a:pPr>
              <a:defRPr/>
            </a:pPr>
            <a:r>
              <a:rPr lang="it-IT" sz="3000" b="1" dirty="0">
                <a:solidFill>
                  <a:srgbClr val="FF0000"/>
                </a:solidFill>
                <a:effectLst>
                  <a:outerShdw blurRad="38100" dist="38100" dir="2700000" algn="tl">
                    <a:srgbClr val="000000">
                      <a:alpha val="43137"/>
                    </a:srgbClr>
                  </a:outerShdw>
                </a:effectLst>
              </a:rPr>
              <a:t>1.Il riferimento a Cristo (sequela) supera i vincoli precedenti e ne stabilisce nuovi (Mc 3,14, Lc 5,10, 1Cor 10,16-17)</a:t>
            </a:r>
            <a:br>
              <a:rPr lang="it-IT" sz="3000" b="1" dirty="0">
                <a:solidFill>
                  <a:srgbClr val="FF0000"/>
                </a:solidFill>
                <a:effectLst>
                  <a:outerShdw blurRad="38100" dist="38100" dir="2700000" algn="tl">
                    <a:srgbClr val="000000">
                      <a:alpha val="43137"/>
                    </a:srgbClr>
                  </a:outerShdw>
                </a:effectLst>
              </a:rPr>
            </a:br>
            <a:r>
              <a:rPr lang="it-IT" sz="3000" b="1" dirty="0">
                <a:solidFill>
                  <a:srgbClr val="FF0000"/>
                </a:solidFill>
                <a:effectLst>
                  <a:outerShdw blurRad="38100" dist="38100" dir="2700000" algn="tl">
                    <a:srgbClr val="000000">
                      <a:alpha val="43137"/>
                    </a:srgbClr>
                  </a:outerShdw>
                </a:effectLst>
              </a:rPr>
              <a:t/>
            </a:r>
            <a:br>
              <a:rPr lang="it-IT" sz="3000" b="1" dirty="0">
                <a:solidFill>
                  <a:srgbClr val="FF0000"/>
                </a:solidFill>
                <a:effectLst>
                  <a:outerShdw blurRad="38100" dist="38100" dir="2700000" algn="tl">
                    <a:srgbClr val="000000">
                      <a:alpha val="43137"/>
                    </a:srgbClr>
                  </a:outerShdw>
                </a:effectLst>
              </a:rPr>
            </a:br>
            <a:r>
              <a:rPr lang="it-IT" sz="3000" b="1" dirty="0">
                <a:solidFill>
                  <a:srgbClr val="FF0000"/>
                </a:solidFill>
                <a:effectLst>
                  <a:outerShdw blurRad="38100" dist="38100" dir="2700000" algn="tl">
                    <a:srgbClr val="000000">
                      <a:alpha val="43137"/>
                    </a:srgbClr>
                  </a:outerShdw>
                </a:effectLst>
              </a:rPr>
              <a:t>2. Aspetto </a:t>
            </a:r>
            <a:r>
              <a:rPr lang="it-IT" sz="3000" b="1" i="1" dirty="0">
                <a:solidFill>
                  <a:srgbClr val="FF0000"/>
                </a:solidFill>
                <a:effectLst>
                  <a:outerShdw blurRad="38100" dist="38100" dir="2700000" algn="tl">
                    <a:srgbClr val="000000">
                      <a:alpha val="43137"/>
                    </a:srgbClr>
                  </a:outerShdw>
                </a:effectLst>
              </a:rPr>
              <a:t>soteriologico</a:t>
            </a:r>
            <a:r>
              <a:rPr lang="it-IT" sz="3000" b="1" dirty="0">
                <a:solidFill>
                  <a:srgbClr val="FF0000"/>
                </a:solidFill>
                <a:effectLst>
                  <a:outerShdw blurRad="38100" dist="38100" dir="2700000" algn="tl">
                    <a:srgbClr val="000000">
                      <a:alpha val="43137"/>
                    </a:srgbClr>
                  </a:outerShdw>
                </a:effectLst>
              </a:rPr>
              <a:t> (esperienza del perdono/salvezza) e </a:t>
            </a:r>
            <a:r>
              <a:rPr lang="it-IT" sz="3000" b="1" i="1" dirty="0">
                <a:solidFill>
                  <a:srgbClr val="FF0000"/>
                </a:solidFill>
                <a:effectLst>
                  <a:outerShdw blurRad="38100" dist="38100" dir="2700000" algn="tl">
                    <a:srgbClr val="000000">
                      <a:alpha val="43137"/>
                    </a:srgbClr>
                  </a:outerShdw>
                </a:effectLst>
              </a:rPr>
              <a:t>antropologico </a:t>
            </a:r>
            <a:r>
              <a:rPr lang="it-IT" sz="3000" b="1" dirty="0">
                <a:solidFill>
                  <a:srgbClr val="FF0000"/>
                </a:solidFill>
                <a:effectLst>
                  <a:outerShdw blurRad="38100" dist="38100" dir="2700000" algn="tl">
                    <a:srgbClr val="000000">
                      <a:alpha val="43137"/>
                    </a:srgbClr>
                  </a:outerShdw>
                </a:effectLst>
              </a:rPr>
              <a:t>(nuove relazioni) a partire dalla pasqua del Figlio e dalla effusione dello Spirito</a:t>
            </a:r>
            <a:br>
              <a:rPr lang="it-IT" sz="3000" b="1" dirty="0">
                <a:solidFill>
                  <a:srgbClr val="FF0000"/>
                </a:solidFill>
                <a:effectLst>
                  <a:outerShdw blurRad="38100" dist="38100" dir="2700000" algn="tl">
                    <a:srgbClr val="000000">
                      <a:alpha val="43137"/>
                    </a:srgbClr>
                  </a:outerShdw>
                </a:effectLst>
              </a:rPr>
            </a:br>
            <a:r>
              <a:rPr lang="it-IT" sz="3000" b="1" dirty="0">
                <a:solidFill>
                  <a:srgbClr val="FF0000"/>
                </a:solidFill>
                <a:effectLst>
                  <a:outerShdw blurRad="38100" dist="38100" dir="2700000" algn="tl">
                    <a:srgbClr val="000000">
                      <a:alpha val="43137"/>
                    </a:srgbClr>
                  </a:outerShdw>
                </a:effectLst>
              </a:rPr>
              <a:t/>
            </a:r>
            <a:br>
              <a:rPr lang="it-IT" sz="3000" b="1" dirty="0">
                <a:solidFill>
                  <a:srgbClr val="FF0000"/>
                </a:solidFill>
                <a:effectLst>
                  <a:outerShdw blurRad="38100" dist="38100" dir="2700000" algn="tl">
                    <a:srgbClr val="000000">
                      <a:alpha val="43137"/>
                    </a:srgbClr>
                  </a:outerShdw>
                </a:effectLst>
              </a:rPr>
            </a:br>
            <a:r>
              <a:rPr lang="it-IT" sz="3000" b="1" dirty="0">
                <a:solidFill>
                  <a:srgbClr val="FF0000"/>
                </a:solidFill>
                <a:effectLst>
                  <a:outerShdw blurRad="38100" dist="38100" dir="2700000" algn="tl">
                    <a:srgbClr val="000000">
                      <a:alpha val="43137"/>
                    </a:srgbClr>
                  </a:outerShdw>
                </a:effectLst>
              </a:rPr>
              <a:t>3. </a:t>
            </a:r>
            <a:r>
              <a:rPr lang="it-IT" sz="3000" b="1" i="1" dirty="0">
                <a:solidFill>
                  <a:srgbClr val="FF0000"/>
                </a:solidFill>
                <a:effectLst>
                  <a:outerShdw blurRad="38100" dist="38100" dir="2700000" algn="tl">
                    <a:srgbClr val="000000">
                      <a:alpha val="43137"/>
                    </a:srgbClr>
                  </a:outerShdw>
                </a:effectLst>
              </a:rPr>
              <a:t>Communio</a:t>
            </a:r>
            <a:r>
              <a:rPr lang="it-IT" sz="3000" b="1" dirty="0">
                <a:solidFill>
                  <a:srgbClr val="FF0000"/>
                </a:solidFill>
                <a:effectLst>
                  <a:outerShdw blurRad="38100" dist="38100" dir="2700000" algn="tl">
                    <a:srgbClr val="000000">
                      <a:alpha val="43137"/>
                    </a:srgbClr>
                  </a:outerShdw>
                </a:effectLst>
              </a:rPr>
              <a:t> è il </a:t>
            </a:r>
            <a:r>
              <a:rPr lang="it-IT" sz="3000" b="1" i="1" dirty="0">
                <a:solidFill>
                  <a:srgbClr val="FF0000"/>
                </a:solidFill>
                <a:effectLst>
                  <a:outerShdw blurRad="38100" dist="38100" dir="2700000" algn="tl">
                    <a:srgbClr val="000000">
                      <a:alpha val="43137"/>
                    </a:srgbClr>
                  </a:outerShdw>
                </a:effectLst>
              </a:rPr>
              <a:t>dinamismo</a:t>
            </a:r>
            <a:r>
              <a:rPr lang="it-IT" sz="3000" b="1" dirty="0">
                <a:solidFill>
                  <a:srgbClr val="FF0000"/>
                </a:solidFill>
                <a:effectLst>
                  <a:outerShdw blurRad="38100" dist="38100" dir="2700000" algn="tl">
                    <a:srgbClr val="000000">
                      <a:alpha val="43137"/>
                    </a:srgbClr>
                  </a:outerShdw>
                </a:effectLst>
              </a:rPr>
              <a:t> trinitario che </a:t>
            </a:r>
            <a:r>
              <a:rPr lang="it-IT" sz="3000" b="1" i="1" dirty="0">
                <a:solidFill>
                  <a:srgbClr val="FF0000"/>
                </a:solidFill>
                <a:effectLst>
                  <a:outerShdw blurRad="38100" dist="38100" dir="2700000" algn="tl">
                    <a:srgbClr val="000000">
                      <a:alpha val="43137"/>
                    </a:srgbClr>
                  </a:outerShdw>
                </a:effectLst>
              </a:rPr>
              <a:t>coinvolge</a:t>
            </a:r>
            <a:r>
              <a:rPr lang="it-IT" sz="3000" b="1" dirty="0">
                <a:solidFill>
                  <a:srgbClr val="FF0000"/>
                </a:solidFill>
                <a:effectLst>
                  <a:outerShdw blurRad="38100" dist="38100" dir="2700000" algn="tl">
                    <a:srgbClr val="000000">
                      <a:alpha val="43137"/>
                    </a:srgbClr>
                  </a:outerShdw>
                </a:effectLst>
              </a:rPr>
              <a:t> il credente (dimensione verticale) per </a:t>
            </a:r>
            <a:r>
              <a:rPr lang="it-IT" sz="3000" b="1" i="1" dirty="0">
                <a:solidFill>
                  <a:srgbClr val="FF0000"/>
                </a:solidFill>
                <a:effectLst>
                  <a:outerShdw blurRad="38100" dist="38100" dir="2700000" algn="tl">
                    <a:srgbClr val="000000">
                      <a:alpha val="43137"/>
                    </a:srgbClr>
                  </a:outerShdw>
                </a:effectLst>
              </a:rPr>
              <a:t>generare</a:t>
            </a:r>
            <a:r>
              <a:rPr lang="it-IT" sz="3000" b="1" dirty="0">
                <a:solidFill>
                  <a:srgbClr val="FF0000"/>
                </a:solidFill>
                <a:effectLst>
                  <a:outerShdw blurRad="38100" dist="38100" dir="2700000" algn="tl">
                    <a:srgbClr val="000000">
                      <a:alpha val="43137"/>
                    </a:srgbClr>
                  </a:outerShdw>
                </a:effectLst>
              </a:rPr>
              <a:t> nuovi modelli di vita (dimensione orizzontale): il dinamismo ecclesiale.</a:t>
            </a:r>
            <a:br>
              <a:rPr lang="it-IT" sz="3000" b="1" dirty="0">
                <a:solidFill>
                  <a:srgbClr val="FF0000"/>
                </a:solidFill>
                <a:effectLst>
                  <a:outerShdw blurRad="38100" dist="38100" dir="2700000" algn="tl">
                    <a:srgbClr val="000000">
                      <a:alpha val="43137"/>
                    </a:srgbClr>
                  </a:outerShdw>
                </a:effectLst>
              </a:rPr>
            </a:br>
            <a:r>
              <a:rPr lang="it-IT" sz="3000" b="1" dirty="0">
                <a:solidFill>
                  <a:srgbClr val="FF0000"/>
                </a:solidFill>
                <a:effectLst>
                  <a:outerShdw blurRad="38100" dist="38100" dir="2700000" algn="tl">
                    <a:srgbClr val="000000">
                      <a:alpha val="43137"/>
                    </a:srgbClr>
                  </a:outerShdw>
                </a:effectLst>
              </a:rPr>
              <a:t>(1Cor 1,9; 1Gv 1,3.6; </a:t>
            </a:r>
            <a:r>
              <a:rPr lang="it-IT" sz="3000" b="1" dirty="0" err="1">
                <a:solidFill>
                  <a:srgbClr val="FF0000"/>
                </a:solidFill>
                <a:effectLst>
                  <a:outerShdw blurRad="38100" dist="38100" dir="2700000" algn="tl">
                    <a:srgbClr val="000000">
                      <a:alpha val="43137"/>
                    </a:srgbClr>
                  </a:outerShdw>
                </a:effectLst>
              </a:rPr>
              <a:t>Gv</a:t>
            </a:r>
            <a:r>
              <a:rPr lang="it-IT" sz="3000" b="1" dirty="0">
                <a:solidFill>
                  <a:srgbClr val="FF0000"/>
                </a:solidFill>
                <a:effectLst>
                  <a:outerShdw blurRad="38100" dist="38100" dir="2700000" algn="tl">
                    <a:srgbClr val="000000">
                      <a:alpha val="43137"/>
                    </a:srgbClr>
                  </a:outerShdw>
                </a:effectLst>
              </a:rPr>
              <a:t> 1,18; 2Cor 13,13)</a:t>
            </a:r>
          </a:p>
        </p:txBody>
      </p:sp>
    </p:spTree>
    <p:extLst>
      <p:ext uri="{BB962C8B-B14F-4D97-AF65-F5344CB8AC3E}">
        <p14:creationId xmlns:p14="http://schemas.microsoft.com/office/powerpoint/2010/main" val="2595970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69050"/>
          </a:xfrm>
        </p:spPr>
        <p:txBody>
          <a:bodyPr rtlCol="0">
            <a:normAutofit/>
          </a:bodyPr>
          <a:lstStyle/>
          <a:p>
            <a:pPr>
              <a:defRPr/>
            </a:pPr>
            <a:r>
              <a:rPr lang="it-IT" sz="3200" dirty="0">
                <a:solidFill>
                  <a:srgbClr val="00B050"/>
                </a:solidFill>
              </a:rPr>
              <a:t> </a:t>
            </a:r>
            <a:r>
              <a:rPr lang="it-IT" sz="2800" b="1" dirty="0">
                <a:solidFill>
                  <a:srgbClr val="00B050"/>
                </a:solidFill>
                <a:effectLst>
                  <a:outerShdw blurRad="38100" dist="38100" dir="2700000" algn="tl">
                    <a:srgbClr val="000000">
                      <a:alpha val="43137"/>
                    </a:srgbClr>
                  </a:outerShdw>
                </a:effectLst>
              </a:rPr>
              <a:t>Communio è dunque riferita a concrete relazioni tra persone in un gruppo umano determinato, da cui scaturisce - si sviluppa il processo di </a:t>
            </a:r>
            <a:r>
              <a:rPr lang="it-IT" sz="2800" b="1" i="1" dirty="0">
                <a:solidFill>
                  <a:srgbClr val="00B050"/>
                </a:solidFill>
                <a:effectLst>
                  <a:outerShdw blurRad="38100" dist="38100" dir="2700000" algn="tl">
                    <a:srgbClr val="000000">
                      <a:alpha val="43137"/>
                    </a:srgbClr>
                  </a:outerShdw>
                </a:effectLst>
              </a:rPr>
              <a:t>comunicazione – celebrazione</a:t>
            </a:r>
            <a:r>
              <a:rPr lang="it-IT" sz="2800" b="1" dirty="0">
                <a:solidFill>
                  <a:srgbClr val="00B050"/>
                </a:solidFill>
                <a:effectLst>
                  <a:outerShdw blurRad="38100" dist="38100" dir="2700000" algn="tl">
                    <a:srgbClr val="000000">
                      <a:alpha val="43137"/>
                    </a:srgbClr>
                  </a:outerShdw>
                </a:effectLst>
              </a:rPr>
              <a:t> della fede.</a:t>
            </a:r>
            <a:br>
              <a:rPr lang="it-IT" sz="2800" b="1" dirty="0">
                <a:solidFill>
                  <a:srgbClr val="00B050"/>
                </a:solidFill>
                <a:effectLst>
                  <a:outerShdw blurRad="38100" dist="38100" dir="2700000" algn="tl">
                    <a:srgbClr val="000000">
                      <a:alpha val="43137"/>
                    </a:srgbClr>
                  </a:outerShdw>
                </a:effectLst>
              </a:rPr>
            </a:br>
            <a:r>
              <a:rPr lang="it-IT" sz="2800" b="1" dirty="0">
                <a:solidFill>
                  <a:srgbClr val="00B050"/>
                </a:solidFill>
                <a:effectLst>
                  <a:outerShdw blurRad="38100" dist="38100" dir="2700000" algn="tl">
                    <a:srgbClr val="000000">
                      <a:alpha val="43137"/>
                    </a:srgbClr>
                  </a:outerShdw>
                </a:effectLst>
              </a:rPr>
              <a:t/>
            </a:r>
            <a:br>
              <a:rPr lang="it-IT" sz="2800" b="1" dirty="0">
                <a:solidFill>
                  <a:srgbClr val="00B050"/>
                </a:solidFill>
                <a:effectLst>
                  <a:outerShdw blurRad="38100" dist="38100" dir="2700000" algn="tl">
                    <a:srgbClr val="000000">
                      <a:alpha val="43137"/>
                    </a:srgbClr>
                  </a:outerShdw>
                </a:effectLst>
              </a:rPr>
            </a:br>
            <a:r>
              <a:rPr lang="it-IT" sz="2800" b="1" dirty="0">
                <a:solidFill>
                  <a:srgbClr val="00B050"/>
                </a:solidFill>
                <a:effectLst>
                  <a:outerShdw blurRad="38100" dist="38100" dir="2700000" algn="tl">
                    <a:srgbClr val="000000">
                      <a:alpha val="43137"/>
                    </a:srgbClr>
                  </a:outerShdw>
                </a:effectLst>
              </a:rPr>
              <a:t>I </a:t>
            </a:r>
            <a:r>
              <a:rPr lang="it-IT" sz="2800" b="1" i="1" dirty="0" err="1">
                <a:solidFill>
                  <a:srgbClr val="00B050"/>
                </a:solidFill>
                <a:effectLst>
                  <a:outerShdw blurRad="38100" dist="38100" dir="2700000" algn="tl">
                    <a:srgbClr val="000000">
                      <a:alpha val="43137"/>
                    </a:srgbClr>
                  </a:outerShdw>
                </a:effectLst>
              </a:rPr>
              <a:t>Koinoi</a:t>
            </a:r>
            <a:r>
              <a:rPr lang="it-IT" sz="2800" b="1" i="1" dirty="0">
                <a:solidFill>
                  <a:srgbClr val="00B050"/>
                </a:solidFill>
                <a:effectLst>
                  <a:outerShdw blurRad="38100" dist="38100" dir="2700000" algn="tl">
                    <a:srgbClr val="000000">
                      <a:alpha val="43137"/>
                    </a:srgbClr>
                  </a:outerShdw>
                </a:effectLst>
              </a:rPr>
              <a:t> = </a:t>
            </a:r>
            <a:r>
              <a:rPr lang="it-IT" sz="2800" b="1" dirty="0">
                <a:solidFill>
                  <a:srgbClr val="00B050"/>
                </a:solidFill>
                <a:effectLst>
                  <a:outerShdw blurRad="38100" dist="38100" dir="2700000" algn="tl">
                    <a:srgbClr val="000000">
                      <a:alpha val="43137"/>
                    </a:srgbClr>
                  </a:outerShdw>
                </a:effectLst>
              </a:rPr>
              <a:t>partecipi e beneficiari dello stesso bene</a:t>
            </a:r>
            <a:br>
              <a:rPr lang="it-IT" sz="2800" b="1" dirty="0">
                <a:solidFill>
                  <a:srgbClr val="00B050"/>
                </a:solidFill>
                <a:effectLst>
                  <a:outerShdw blurRad="38100" dist="38100" dir="2700000" algn="tl">
                    <a:srgbClr val="000000">
                      <a:alpha val="43137"/>
                    </a:srgbClr>
                  </a:outerShdw>
                </a:effectLst>
              </a:rPr>
            </a:br>
            <a:r>
              <a:rPr lang="it-IT" sz="2800" b="1" dirty="0">
                <a:solidFill>
                  <a:srgbClr val="00B050"/>
                </a:solidFill>
                <a:effectLst>
                  <a:outerShdw blurRad="38100" dist="38100" dir="2700000" algn="tl">
                    <a:srgbClr val="000000">
                      <a:alpha val="43137"/>
                    </a:srgbClr>
                  </a:outerShdw>
                </a:effectLst>
              </a:rPr>
              <a:t/>
            </a:r>
            <a:br>
              <a:rPr lang="it-IT" sz="2800" b="1" dirty="0">
                <a:solidFill>
                  <a:srgbClr val="00B050"/>
                </a:solidFill>
                <a:effectLst>
                  <a:outerShdw blurRad="38100" dist="38100" dir="2700000" algn="tl">
                    <a:srgbClr val="000000">
                      <a:alpha val="43137"/>
                    </a:srgbClr>
                  </a:outerShdw>
                </a:effectLst>
              </a:rPr>
            </a:br>
            <a:r>
              <a:rPr lang="it-IT" sz="2800" b="1" dirty="0">
                <a:solidFill>
                  <a:srgbClr val="00B050"/>
                </a:solidFill>
                <a:effectLst>
                  <a:outerShdw blurRad="38100" dist="38100" dir="2700000" algn="tl">
                    <a:srgbClr val="000000">
                      <a:alpha val="43137"/>
                    </a:srgbClr>
                  </a:outerShdw>
                </a:effectLst>
              </a:rPr>
              <a:t>con il rischio della discontinuità: libertà personale – responsabilità – fallimento</a:t>
            </a:r>
            <a:endParaRPr lang="it-IT" sz="2800" b="1" i="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36323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116632"/>
            <a:ext cx="9036496" cy="6696744"/>
          </a:xfrm>
        </p:spPr>
        <p:txBody>
          <a:bodyPr>
            <a:normAutofit/>
          </a:bodyPr>
          <a:lstStyle/>
          <a:p>
            <a:r>
              <a:rPr lang="it-IT" sz="2400" dirty="0">
                <a:solidFill>
                  <a:srgbClr val="FF0000"/>
                </a:solidFill>
              </a:rPr>
              <a:t>EUCARESTIA</a:t>
            </a:r>
            <a:r>
              <a:rPr lang="it-IT" sz="2400" dirty="0"/>
              <a:t/>
            </a:r>
            <a:br>
              <a:rPr lang="it-IT" sz="2400" dirty="0"/>
            </a:br>
            <a:r>
              <a:rPr lang="it-IT" sz="2400" dirty="0">
                <a:solidFill>
                  <a:srgbClr val="0070C0"/>
                </a:solidFill>
              </a:rPr>
              <a:t>è un neologismo patristico che, per quanto designa la reale presenza del corpo e sangue di Cristo, indica </a:t>
            </a:r>
            <a:r>
              <a:rPr lang="it-IT" sz="2400" i="1" dirty="0">
                <a:solidFill>
                  <a:srgbClr val="0070C0"/>
                </a:solidFill>
              </a:rPr>
              <a:t>un’azione</a:t>
            </a:r>
            <a:r>
              <a:rPr lang="it-IT" sz="2400" dirty="0">
                <a:solidFill>
                  <a:srgbClr val="0070C0"/>
                </a:solidFill>
              </a:rPr>
              <a:t> </a:t>
            </a:r>
            <a:r>
              <a:rPr lang="it-IT" sz="2400" i="1" dirty="0">
                <a:solidFill>
                  <a:srgbClr val="0070C0"/>
                </a:solidFill>
              </a:rPr>
              <a:t>rituale </a:t>
            </a:r>
            <a:r>
              <a:rPr lang="it-IT" sz="2400" dirty="0">
                <a:solidFill>
                  <a:srgbClr val="0070C0"/>
                </a:solidFill>
              </a:rPr>
              <a:t>e si affianca alle locuzioni delle origini: </a:t>
            </a:r>
            <a:r>
              <a:rPr lang="it-IT" sz="2400" i="1" dirty="0">
                <a:solidFill>
                  <a:srgbClr val="0070C0"/>
                </a:solidFill>
              </a:rPr>
              <a:t>cena del Signore (1Cor 11,20) e frazione del pane (At 20,7.11)</a:t>
            </a:r>
            <a:br>
              <a:rPr lang="it-IT" sz="2400" i="1" dirty="0">
                <a:solidFill>
                  <a:srgbClr val="0070C0"/>
                </a:solidFill>
              </a:rPr>
            </a:br>
            <a:r>
              <a:rPr lang="it-IT" sz="2400" dirty="0">
                <a:solidFill>
                  <a:srgbClr val="00B050"/>
                </a:solidFill>
              </a:rPr>
              <a:t>Il suo uso, ancora impreciso nella </a:t>
            </a:r>
            <a:r>
              <a:rPr lang="it-IT" sz="2400" i="1" dirty="0" err="1">
                <a:solidFill>
                  <a:srgbClr val="00B050"/>
                </a:solidFill>
              </a:rPr>
              <a:t>Didachè</a:t>
            </a:r>
            <a:r>
              <a:rPr lang="it-IT" sz="2400" i="1" dirty="0">
                <a:solidFill>
                  <a:srgbClr val="00B050"/>
                </a:solidFill>
              </a:rPr>
              <a:t> </a:t>
            </a:r>
            <a:r>
              <a:rPr lang="it-IT" sz="2400" dirty="0">
                <a:solidFill>
                  <a:srgbClr val="00B050"/>
                </a:solidFill>
              </a:rPr>
              <a:t>(9-10), diviene </a:t>
            </a:r>
            <a:r>
              <a:rPr lang="it-IT" sz="2400" i="1" dirty="0">
                <a:solidFill>
                  <a:srgbClr val="00B050"/>
                </a:solidFill>
              </a:rPr>
              <a:t>tecnico</a:t>
            </a:r>
            <a:r>
              <a:rPr lang="it-IT" sz="2400" dirty="0">
                <a:solidFill>
                  <a:srgbClr val="00B050"/>
                </a:solidFill>
              </a:rPr>
              <a:t> con Ignazio di Antiochia (Eph.13,1; Philad.4; </a:t>
            </a:r>
            <a:r>
              <a:rPr lang="it-IT" sz="2400" dirty="0" err="1">
                <a:solidFill>
                  <a:srgbClr val="00B050"/>
                </a:solidFill>
              </a:rPr>
              <a:t>Smyrn</a:t>
            </a:r>
            <a:r>
              <a:rPr lang="it-IT" sz="2400" dirty="0">
                <a:solidFill>
                  <a:srgbClr val="00B050"/>
                </a:solidFill>
              </a:rPr>
              <a:t>. 7,1; 8,1).</a:t>
            </a:r>
            <a:r>
              <a:rPr lang="it-IT" sz="2400" dirty="0"/>
              <a:t/>
            </a:r>
            <a:br>
              <a:rPr lang="it-IT" sz="2400" dirty="0"/>
            </a:br>
            <a:r>
              <a:rPr lang="it-IT" sz="2400" dirty="0"/>
              <a:t/>
            </a:r>
            <a:br>
              <a:rPr lang="it-IT" sz="2400" dirty="0"/>
            </a:br>
            <a:r>
              <a:rPr lang="it-IT" sz="2400" dirty="0">
                <a:solidFill>
                  <a:srgbClr val="0070C0"/>
                </a:solidFill>
              </a:rPr>
              <a:t>Con Giustino si codifica l’espressione poi da tutti usata</a:t>
            </a:r>
            <a:r>
              <a:rPr lang="it-IT" sz="2400" dirty="0"/>
              <a:t>: </a:t>
            </a:r>
            <a:br>
              <a:rPr lang="it-IT" sz="2400" dirty="0"/>
            </a:br>
            <a:r>
              <a:rPr lang="it-IT" sz="2400" i="1" dirty="0"/>
              <a:t> </a:t>
            </a:r>
            <a:r>
              <a:rPr lang="it-IT" sz="2400" i="1" u="sng" dirty="0">
                <a:solidFill>
                  <a:srgbClr val="FF0000"/>
                </a:solidFill>
              </a:rPr>
              <a:t>cibo </a:t>
            </a:r>
            <a:r>
              <a:rPr lang="it-IT" sz="2400" i="1" u="sng" dirty="0" err="1">
                <a:solidFill>
                  <a:srgbClr val="FF0000"/>
                </a:solidFill>
              </a:rPr>
              <a:t>eucaristizzato</a:t>
            </a:r>
            <a:r>
              <a:rPr lang="it-IT" sz="2400" i="1" dirty="0"/>
              <a:t>;</a:t>
            </a:r>
            <a:br>
              <a:rPr lang="it-IT" sz="2400" i="1" dirty="0"/>
            </a:br>
            <a:r>
              <a:rPr lang="it-IT" sz="2400" i="1" dirty="0">
                <a:solidFill>
                  <a:srgbClr val="FF0000"/>
                </a:solidFill>
              </a:rPr>
              <a:t>espressione </a:t>
            </a:r>
            <a:r>
              <a:rPr lang="it-IT" sz="2400" dirty="0">
                <a:solidFill>
                  <a:srgbClr val="FF0000"/>
                </a:solidFill>
              </a:rPr>
              <a:t> che rimanda all’uso rabbinico della </a:t>
            </a:r>
            <a:br>
              <a:rPr lang="it-IT" sz="2400" dirty="0">
                <a:solidFill>
                  <a:srgbClr val="FF0000"/>
                </a:solidFill>
              </a:rPr>
            </a:br>
            <a:r>
              <a:rPr lang="it-IT" sz="2400" i="1" dirty="0">
                <a:solidFill>
                  <a:srgbClr val="FF0000"/>
                </a:solidFill>
              </a:rPr>
              <a:t>benedizione sul pane (prendi è benedetto!) e </a:t>
            </a:r>
            <a:r>
              <a:rPr lang="it-IT" sz="2400" dirty="0">
                <a:solidFill>
                  <a:srgbClr val="FF0000"/>
                </a:solidFill>
              </a:rPr>
              <a:t> si comprende meglio l’uso cristiano di </a:t>
            </a:r>
            <a:r>
              <a:rPr lang="it-IT" sz="2400" i="1" dirty="0" err="1">
                <a:solidFill>
                  <a:srgbClr val="FF0000"/>
                </a:solidFill>
              </a:rPr>
              <a:t>eucaristein</a:t>
            </a:r>
            <a:r>
              <a:rPr lang="it-IT" sz="2400" i="1" dirty="0">
                <a:solidFill>
                  <a:srgbClr val="FF0000"/>
                </a:solidFill>
              </a:rPr>
              <a:t> (elementi su cui è proferita la preghiera</a:t>
            </a:r>
            <a:r>
              <a:rPr lang="it-IT" sz="2400" i="1" dirty="0"/>
              <a:t>: </a:t>
            </a:r>
            <a:r>
              <a:rPr lang="it-IT" sz="2400" i="1" dirty="0">
                <a:solidFill>
                  <a:srgbClr val="00B050"/>
                </a:solidFill>
              </a:rPr>
              <a:t>elementi </a:t>
            </a:r>
            <a:r>
              <a:rPr lang="it-IT" sz="2400" i="1" dirty="0"/>
              <a:t>–</a:t>
            </a:r>
            <a:r>
              <a:rPr lang="it-IT" sz="2400" i="1" dirty="0" err="1">
                <a:solidFill>
                  <a:srgbClr val="0070C0"/>
                </a:solidFill>
              </a:rPr>
              <a:t>pane,vino-eucaristizzati</a:t>
            </a:r>
            <a:r>
              <a:rPr lang="it-IT" sz="2400" i="1" dirty="0"/>
              <a:t> (Apol.65,5;66,1-2)</a:t>
            </a:r>
            <a:br>
              <a:rPr lang="it-IT" sz="2400" i="1" dirty="0"/>
            </a:br>
            <a:r>
              <a:rPr lang="it-IT" sz="2400" i="1" dirty="0"/>
              <a:t>- </a:t>
            </a:r>
            <a:r>
              <a:rPr lang="it-IT" sz="2400" i="1" dirty="0">
                <a:solidFill>
                  <a:srgbClr val="0070C0"/>
                </a:solidFill>
              </a:rPr>
              <a:t>pane dell’eucarestia, calice dell’eucarestia </a:t>
            </a:r>
            <a:r>
              <a:rPr lang="it-IT" sz="2400" i="1" dirty="0"/>
              <a:t>(</a:t>
            </a:r>
            <a:r>
              <a:rPr lang="it-IT" sz="2400" i="1" dirty="0" err="1"/>
              <a:t>Thryph</a:t>
            </a:r>
            <a:r>
              <a:rPr lang="it-IT" sz="2400" i="1" dirty="0"/>
              <a:t>. 41,1.3;117,1)</a:t>
            </a:r>
            <a:br>
              <a:rPr lang="it-IT" sz="2400" i="1" dirty="0"/>
            </a:br>
            <a:r>
              <a:rPr lang="it-IT" sz="2400" i="1" dirty="0"/>
              <a:t>si passa: </a:t>
            </a:r>
            <a:r>
              <a:rPr lang="it-IT" sz="2400" i="1" dirty="0">
                <a:solidFill>
                  <a:srgbClr val="00B050"/>
                </a:solidFill>
              </a:rPr>
              <a:t>da </a:t>
            </a:r>
            <a:r>
              <a:rPr lang="it-IT" sz="2400" dirty="0">
                <a:solidFill>
                  <a:srgbClr val="00B050"/>
                </a:solidFill>
              </a:rPr>
              <a:t>benedire </a:t>
            </a:r>
            <a:r>
              <a:rPr lang="it-IT" sz="2400" b="1" u="sng" dirty="0">
                <a:solidFill>
                  <a:srgbClr val="FF0000"/>
                </a:solidFill>
              </a:rPr>
              <a:t>il</a:t>
            </a:r>
            <a:r>
              <a:rPr lang="it-IT" sz="2400" u="sng" dirty="0"/>
              <a:t> </a:t>
            </a:r>
            <a:r>
              <a:rPr lang="it-IT" sz="2400" dirty="0"/>
              <a:t>pane </a:t>
            </a:r>
            <a:r>
              <a:rPr lang="it-IT" sz="2400" dirty="0">
                <a:solidFill>
                  <a:srgbClr val="00B050"/>
                </a:solidFill>
              </a:rPr>
              <a:t>a benedire</a:t>
            </a:r>
            <a:r>
              <a:rPr lang="it-IT" sz="2400" dirty="0"/>
              <a:t> </a:t>
            </a:r>
            <a:r>
              <a:rPr lang="it-IT" sz="2400" b="1" u="sng" dirty="0">
                <a:solidFill>
                  <a:srgbClr val="FF0000"/>
                </a:solidFill>
              </a:rPr>
              <a:t>sul </a:t>
            </a:r>
            <a:r>
              <a:rPr lang="it-IT" sz="2400" dirty="0"/>
              <a:t>pane</a:t>
            </a:r>
            <a:br>
              <a:rPr lang="it-IT" sz="2400" dirty="0"/>
            </a:br>
            <a:r>
              <a:rPr lang="it-IT" sz="2400" b="1" dirty="0">
                <a:solidFill>
                  <a:srgbClr val="FF0000"/>
                </a:solidFill>
              </a:rPr>
              <a:t>differenza negli elementi</a:t>
            </a:r>
            <a:r>
              <a:rPr lang="it-IT" sz="2400" dirty="0"/>
              <a:t>: </a:t>
            </a:r>
            <a:r>
              <a:rPr lang="it-IT" sz="2400" dirty="0">
                <a:solidFill>
                  <a:srgbClr val="0070C0"/>
                </a:solidFill>
              </a:rPr>
              <a:t>cibo e bevanda ordinari che rimangono tali</a:t>
            </a:r>
            <a:r>
              <a:rPr lang="it-IT" sz="2400" dirty="0"/>
              <a:t/>
            </a:r>
            <a:br>
              <a:rPr lang="it-IT" sz="2400" dirty="0"/>
            </a:br>
            <a:r>
              <a:rPr lang="it-IT" sz="2400" dirty="0"/>
              <a:t>- </a:t>
            </a:r>
            <a:r>
              <a:rPr lang="it-IT" sz="2400" dirty="0">
                <a:solidFill>
                  <a:srgbClr val="FF0000"/>
                </a:solidFill>
              </a:rPr>
              <a:t>cibo e bevanda che diventano corpo e sangue del Signore</a:t>
            </a:r>
          </a:p>
        </p:txBody>
      </p:sp>
    </p:spTree>
    <p:extLst>
      <p:ext uri="{BB962C8B-B14F-4D97-AF65-F5344CB8AC3E}">
        <p14:creationId xmlns:p14="http://schemas.microsoft.com/office/powerpoint/2010/main" val="18429833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a 2"/>
          <p:cNvGraphicFramePr/>
          <p:nvPr>
            <p:extLst/>
          </p:nvPr>
        </p:nvGraphicFramePr>
        <p:xfrm>
          <a:off x="683568" y="133689"/>
          <a:ext cx="7405718" cy="34607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asellaDiTesto 4"/>
          <p:cNvSpPr txBox="1"/>
          <p:nvPr/>
        </p:nvSpPr>
        <p:spPr>
          <a:xfrm>
            <a:off x="611560" y="4446485"/>
            <a:ext cx="2127180"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1" i="1" u="none" strike="noStrike" kern="0" cap="none" spc="0" normalizeH="0" baseline="0" noProof="0" dirty="0">
                <a:ln>
                  <a:noFill/>
                </a:ln>
                <a:solidFill>
                  <a:srgbClr val="FF0000"/>
                </a:solidFill>
                <a:effectLst/>
                <a:uLnTx/>
                <a:uFillTx/>
              </a:rPr>
              <a:t>Scrutare/ascoltare</a:t>
            </a:r>
          </a:p>
        </p:txBody>
      </p:sp>
      <p:sp>
        <p:nvSpPr>
          <p:cNvPr id="6" name="CasellaDiTesto 5"/>
          <p:cNvSpPr txBox="1"/>
          <p:nvPr/>
        </p:nvSpPr>
        <p:spPr>
          <a:xfrm>
            <a:off x="2590448" y="5341105"/>
            <a:ext cx="3837203"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2800" b="1" i="1" u="none" strike="noStrike" kern="0" cap="none" spc="0" normalizeH="0" baseline="0" noProof="0" dirty="0">
                <a:ln>
                  <a:noFill/>
                </a:ln>
                <a:solidFill>
                  <a:srgbClr val="0070C0"/>
                </a:solidFill>
                <a:effectLst/>
                <a:uLnTx/>
                <a:uFillTx/>
              </a:rPr>
              <a:t>Abitare/trasfigurare</a:t>
            </a:r>
          </a:p>
        </p:txBody>
      </p:sp>
      <p:sp>
        <p:nvSpPr>
          <p:cNvPr id="7" name="CasellaDiTesto 6"/>
          <p:cNvSpPr txBox="1"/>
          <p:nvPr/>
        </p:nvSpPr>
        <p:spPr>
          <a:xfrm>
            <a:off x="6300192" y="4446485"/>
            <a:ext cx="1842568"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800" b="1" i="1" u="none" strike="noStrike" kern="0" cap="none" spc="0" normalizeH="0" baseline="0" noProof="0" dirty="0">
                <a:ln>
                  <a:noFill/>
                </a:ln>
                <a:solidFill>
                  <a:srgbClr val="00B050"/>
                </a:solidFill>
                <a:effectLst/>
                <a:uLnTx/>
                <a:uFillTx/>
              </a:rPr>
              <a:t>Rispondere/agire</a:t>
            </a:r>
          </a:p>
        </p:txBody>
      </p:sp>
      <p:sp>
        <p:nvSpPr>
          <p:cNvPr id="8" name="CasellaDiTesto 7"/>
          <p:cNvSpPr txBox="1"/>
          <p:nvPr/>
        </p:nvSpPr>
        <p:spPr>
          <a:xfrm>
            <a:off x="2555776" y="3645140"/>
            <a:ext cx="4087926"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1800" b="1" i="1" u="none" strike="noStrike" kern="0" cap="none" spc="0" normalizeH="0" baseline="0" noProof="0" dirty="0">
                <a:ln>
                  <a:noFill/>
                </a:ln>
                <a:solidFill>
                  <a:sysClr val="windowText" lastClr="000000"/>
                </a:solidFill>
                <a:effectLst/>
                <a:uLnTx/>
                <a:uFillTx/>
              </a:rPr>
              <a:t> </a:t>
            </a:r>
            <a:r>
              <a:rPr kumimoji="0" lang="it-IT" sz="1800" b="1" i="1" u="sng" strike="noStrike" kern="0" cap="none" spc="0" normalizeH="0" baseline="0" noProof="0" dirty="0">
                <a:ln>
                  <a:noFill/>
                </a:ln>
                <a:solidFill>
                  <a:srgbClr val="7030A0"/>
                </a:solidFill>
                <a:effectLst>
                  <a:outerShdw blurRad="38100" dist="38100" dir="2700000" algn="tl">
                    <a:srgbClr val="000000">
                      <a:alpha val="43137"/>
                    </a:srgbClr>
                  </a:outerShdw>
                </a:effectLst>
                <a:uLnTx/>
                <a:uFillTx/>
              </a:rPr>
              <a:t>è riferimento personale e comunitario per:</a:t>
            </a:r>
          </a:p>
        </p:txBody>
      </p:sp>
      <p:pic>
        <p:nvPicPr>
          <p:cNvPr id="2" name="Immagine 1"/>
          <p:cNvPicPr>
            <a:picLocks noChangeAspect="1"/>
          </p:cNvPicPr>
          <p:nvPr/>
        </p:nvPicPr>
        <p:blipFill>
          <a:blip r:embed="rId8"/>
          <a:stretch>
            <a:fillRect/>
          </a:stretch>
        </p:blipFill>
        <p:spPr>
          <a:xfrm>
            <a:off x="3339534" y="4390036"/>
            <a:ext cx="2093785" cy="622253"/>
          </a:xfrm>
          <a:prstGeom prst="rect">
            <a:avLst/>
          </a:prstGeom>
        </p:spPr>
      </p:pic>
    </p:spTree>
    <p:extLst>
      <p:ext uri="{BB962C8B-B14F-4D97-AF65-F5344CB8AC3E}">
        <p14:creationId xmlns:p14="http://schemas.microsoft.com/office/powerpoint/2010/main" val="229003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5" grpId="0"/>
      <p:bldP spid="6" grpId="0"/>
      <p:bldP spid="7"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a:xfrm>
            <a:off x="457200" y="274638"/>
            <a:ext cx="8229600" cy="6154737"/>
          </a:xfrm>
        </p:spPr>
        <p:txBody>
          <a:bodyPr/>
          <a:lstStyle/>
          <a:p>
            <a:pPr eaLnBrk="1" hangingPunct="1"/>
            <a:r>
              <a:rPr lang="it-IT" altLang="it-IT" sz="2800" b="1" dirty="0">
                <a:solidFill>
                  <a:srgbClr val="FF0000"/>
                </a:solidFill>
                <a:effectLst>
                  <a:outerShdw blurRad="38100" dist="38100" dir="2700000" algn="tl">
                    <a:srgbClr val="000000">
                      <a:alpha val="43137"/>
                    </a:srgbClr>
                  </a:outerShdw>
                </a:effectLst>
              </a:rPr>
              <a:t>Il Modello: Chiesa in uscita</a:t>
            </a:r>
            <a:br>
              <a:rPr lang="it-IT" altLang="it-IT" sz="2800" b="1" dirty="0">
                <a:solidFill>
                  <a:srgbClr val="FF0000"/>
                </a:solidFill>
                <a:effectLst>
                  <a:outerShdw blurRad="38100" dist="38100" dir="2700000" algn="tl">
                    <a:srgbClr val="000000">
                      <a:alpha val="43137"/>
                    </a:srgbClr>
                  </a:outerShdw>
                </a:effectLst>
              </a:rPr>
            </a:br>
            <a:r>
              <a:rPr lang="it-IT" altLang="it-IT" sz="2800" dirty="0">
                <a:solidFill>
                  <a:srgbClr val="FF0000"/>
                </a:solidFill>
              </a:rPr>
              <a:t> </a:t>
            </a:r>
            <a:r>
              <a:rPr lang="it-IT" altLang="it-IT" sz="2800" dirty="0">
                <a:solidFill>
                  <a:srgbClr val="0070C0"/>
                </a:solidFill>
              </a:rPr>
              <a:t/>
            </a:r>
            <a:br>
              <a:rPr lang="it-IT" altLang="it-IT" sz="2800" dirty="0">
                <a:solidFill>
                  <a:srgbClr val="0070C0"/>
                </a:solidFill>
              </a:rPr>
            </a:br>
            <a:r>
              <a:rPr lang="it-IT" altLang="it-IT" sz="2800" dirty="0">
                <a:solidFill>
                  <a:srgbClr val="0070C0"/>
                </a:solidFill>
              </a:rPr>
              <a:t> La </a:t>
            </a:r>
            <a:r>
              <a:rPr lang="it-IT" altLang="it-IT" sz="2800" i="1" dirty="0">
                <a:solidFill>
                  <a:srgbClr val="0070C0"/>
                </a:solidFill>
              </a:rPr>
              <a:t>communio esige</a:t>
            </a:r>
            <a:r>
              <a:rPr lang="it-IT" altLang="it-IT" sz="2800" dirty="0">
                <a:solidFill>
                  <a:srgbClr val="0070C0"/>
                </a:solidFill>
              </a:rPr>
              <a:t> gesti e azioni concrete che generano il “comune sentire” (</a:t>
            </a:r>
            <a:r>
              <a:rPr lang="it-IT" altLang="it-IT" sz="2800" dirty="0" err="1">
                <a:solidFill>
                  <a:srgbClr val="0070C0"/>
                </a:solidFill>
              </a:rPr>
              <a:t>Rm</a:t>
            </a:r>
            <a:r>
              <a:rPr lang="it-IT" altLang="it-IT" sz="2800" dirty="0">
                <a:solidFill>
                  <a:srgbClr val="0070C0"/>
                </a:solidFill>
              </a:rPr>
              <a:t> 12,16; 15,5; 1Cor 1,10; 2Cor 13,11) e che </a:t>
            </a:r>
            <a:r>
              <a:rPr lang="it-IT" altLang="it-IT" sz="2800" i="1" dirty="0">
                <a:solidFill>
                  <a:srgbClr val="0070C0"/>
                </a:solidFill>
              </a:rPr>
              <a:t>rispettano </a:t>
            </a:r>
            <a:r>
              <a:rPr lang="it-IT" altLang="it-IT" sz="2800" dirty="0">
                <a:solidFill>
                  <a:srgbClr val="0070C0"/>
                </a:solidFill>
              </a:rPr>
              <a:t> peculiarità e differenze: </a:t>
            </a:r>
            <a:br>
              <a:rPr lang="it-IT" altLang="it-IT" sz="2800" dirty="0">
                <a:solidFill>
                  <a:srgbClr val="0070C0"/>
                </a:solidFill>
              </a:rPr>
            </a:br>
            <a:r>
              <a:rPr lang="it-IT" altLang="it-IT" sz="2800" dirty="0">
                <a:solidFill>
                  <a:srgbClr val="0070C0"/>
                </a:solidFill>
              </a:rPr>
              <a:t>relazioni personali-amore fraterno- fede autentica -comunione di beni-preghiera reciproca </a:t>
            </a:r>
            <a:br>
              <a:rPr lang="it-IT" altLang="it-IT" sz="2800" dirty="0">
                <a:solidFill>
                  <a:srgbClr val="0070C0"/>
                </a:solidFill>
              </a:rPr>
            </a:br>
            <a:r>
              <a:rPr lang="it-IT" altLang="it-IT" sz="2800" dirty="0">
                <a:solidFill>
                  <a:srgbClr val="0070C0"/>
                </a:solidFill>
              </a:rPr>
              <a:t/>
            </a:r>
            <a:br>
              <a:rPr lang="it-IT" altLang="it-IT" sz="2800" dirty="0">
                <a:solidFill>
                  <a:srgbClr val="0070C0"/>
                </a:solidFill>
              </a:rPr>
            </a:br>
            <a:r>
              <a:rPr lang="it-IT" altLang="it-IT" sz="2800" dirty="0">
                <a:solidFill>
                  <a:srgbClr val="0070C0"/>
                </a:solidFill>
              </a:rPr>
              <a:t>Chinati sulle povertà e fragilità</a:t>
            </a:r>
            <a:br>
              <a:rPr lang="it-IT" altLang="it-IT" sz="2800" dirty="0">
                <a:solidFill>
                  <a:srgbClr val="0070C0"/>
                </a:solidFill>
              </a:rPr>
            </a:br>
            <a:r>
              <a:rPr lang="it-IT" altLang="it-IT" sz="2800" dirty="0">
                <a:solidFill>
                  <a:srgbClr val="0070C0"/>
                </a:solidFill>
              </a:rPr>
              <a:t>per abitare, discernere, trasfigurare</a:t>
            </a:r>
            <a:endParaRPr lang="it-IT" altLang="it-IT" sz="2800" i="1" dirty="0">
              <a:solidFill>
                <a:srgbClr val="0070C0"/>
              </a:solidFill>
            </a:endParaRPr>
          </a:p>
        </p:txBody>
      </p:sp>
    </p:spTree>
    <p:extLst>
      <p:ext uri="{BB962C8B-B14F-4D97-AF65-F5344CB8AC3E}">
        <p14:creationId xmlns:p14="http://schemas.microsoft.com/office/powerpoint/2010/main" val="30069869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8313" y="549275"/>
            <a:ext cx="8229600" cy="5183188"/>
          </a:xfrm>
        </p:spPr>
        <p:txBody>
          <a:bodyPr/>
          <a:lstStyle/>
          <a:p>
            <a:pPr>
              <a:defRPr/>
            </a:pPr>
            <a:r>
              <a:rPr lang="it-IT" b="1" dirty="0">
                <a:solidFill>
                  <a:srgbClr val="0070C0"/>
                </a:solidFill>
                <a:latin typeface="Aharoni" pitchFamily="2" charset="-79"/>
                <a:cs typeface="Aharoni" pitchFamily="2" charset="-79"/>
              </a:rPr>
              <a:t>Primo ambito</a:t>
            </a:r>
            <a:br>
              <a:rPr lang="it-IT" b="1" dirty="0">
                <a:solidFill>
                  <a:srgbClr val="0070C0"/>
                </a:solidFill>
                <a:latin typeface="Aharoni" pitchFamily="2" charset="-79"/>
                <a:cs typeface="Aharoni" pitchFamily="2" charset="-79"/>
              </a:rPr>
            </a:br>
            <a:r>
              <a:rPr lang="it-IT" b="1" dirty="0">
                <a:latin typeface="Aharoni" pitchFamily="2" charset="-79"/>
                <a:cs typeface="Aharoni" pitchFamily="2" charset="-79"/>
              </a:rPr>
              <a:t/>
            </a:r>
            <a:br>
              <a:rPr lang="it-IT" b="1" dirty="0">
                <a:latin typeface="Aharoni" pitchFamily="2" charset="-79"/>
                <a:cs typeface="Aharoni" pitchFamily="2" charset="-79"/>
              </a:rPr>
            </a:br>
            <a:r>
              <a:rPr lang="it-IT" sz="3200" b="1" dirty="0">
                <a:latin typeface="Aharoni" pitchFamily="2" charset="-79"/>
                <a:cs typeface="Aharoni" pitchFamily="2" charset="-79"/>
              </a:rPr>
              <a:t>La </a:t>
            </a:r>
            <a:r>
              <a:rPr lang="it-IT" sz="3200" b="1" dirty="0">
                <a:solidFill>
                  <a:srgbClr val="C00000"/>
                </a:solidFill>
                <a:latin typeface="Aharoni" pitchFamily="2" charset="-79"/>
                <a:cs typeface="Aharoni" pitchFamily="2" charset="-79"/>
              </a:rPr>
              <a:t>FORMAZIONE</a:t>
            </a:r>
            <a:br>
              <a:rPr lang="it-IT" sz="3200" b="1" dirty="0">
                <a:solidFill>
                  <a:srgbClr val="C00000"/>
                </a:solidFill>
                <a:latin typeface="Aharoni" pitchFamily="2" charset="-79"/>
                <a:cs typeface="Aharoni" pitchFamily="2" charset="-79"/>
              </a:rPr>
            </a:br>
            <a:r>
              <a:rPr lang="it-IT" sz="3200" b="1" dirty="0">
                <a:solidFill>
                  <a:srgbClr val="C00000"/>
                </a:solidFill>
                <a:latin typeface="Aharoni" pitchFamily="2" charset="-79"/>
                <a:cs typeface="Aharoni" pitchFamily="2" charset="-79"/>
              </a:rPr>
              <a:t>come esperienza condivisa</a:t>
            </a:r>
            <a:br>
              <a:rPr lang="it-IT" sz="3200" b="1" dirty="0">
                <a:solidFill>
                  <a:srgbClr val="C00000"/>
                </a:solidFill>
                <a:latin typeface="Aharoni" pitchFamily="2" charset="-79"/>
                <a:cs typeface="Aharoni" pitchFamily="2" charset="-79"/>
              </a:rPr>
            </a:br>
            <a:r>
              <a:rPr lang="it-IT" sz="3200" b="1" dirty="0">
                <a:latin typeface="Aharoni" pitchFamily="2" charset="-79"/>
                <a:cs typeface="Aharoni" pitchFamily="2" charset="-79"/>
              </a:rPr>
              <a:t/>
            </a:r>
            <a:br>
              <a:rPr lang="it-IT" sz="3200" b="1" dirty="0">
                <a:latin typeface="Aharoni" pitchFamily="2" charset="-79"/>
                <a:cs typeface="Aharoni" pitchFamily="2" charset="-79"/>
              </a:rPr>
            </a:br>
            <a:r>
              <a:rPr lang="it-IT" sz="3200" b="1" dirty="0">
                <a:solidFill>
                  <a:srgbClr val="7030A0"/>
                </a:solidFill>
                <a:latin typeface="Aharoni" pitchFamily="2" charset="-79"/>
                <a:cs typeface="Aharoni" pitchFamily="2" charset="-79"/>
              </a:rPr>
              <a:t>(dal </a:t>
            </a:r>
            <a:r>
              <a:rPr lang="it-IT" sz="3200" b="1" u="sng" dirty="0">
                <a:solidFill>
                  <a:srgbClr val="00B050"/>
                </a:solidFill>
                <a:effectLst>
                  <a:outerShdw blurRad="38100" dist="38100" dir="2700000" algn="tl">
                    <a:srgbClr val="000000">
                      <a:alpha val="43137"/>
                    </a:srgbClr>
                  </a:outerShdw>
                </a:effectLst>
                <a:latin typeface="Aharoni" pitchFamily="2" charset="-79"/>
                <a:cs typeface="Aharoni" pitchFamily="2" charset="-79"/>
              </a:rPr>
              <a:t>come</a:t>
            </a:r>
            <a:r>
              <a:rPr lang="it-IT" sz="3200" b="1" dirty="0">
                <a:solidFill>
                  <a:srgbClr val="7030A0"/>
                </a:solidFill>
                <a:latin typeface="Aharoni" pitchFamily="2" charset="-79"/>
                <a:cs typeface="Aharoni" pitchFamily="2" charset="-79"/>
              </a:rPr>
              <a:t> la Chiesa </a:t>
            </a:r>
            <a:r>
              <a:rPr lang="it-IT" sz="3200" b="1" u="sng" dirty="0">
                <a:solidFill>
                  <a:srgbClr val="00B050"/>
                </a:solidFill>
                <a:latin typeface="Aharoni" pitchFamily="2" charset="-79"/>
                <a:cs typeface="Aharoni" pitchFamily="2" charset="-79"/>
              </a:rPr>
              <a:t>pregherà e vivrà la comunione</a:t>
            </a:r>
            <a:r>
              <a:rPr lang="it-IT" sz="3200" b="1" dirty="0">
                <a:solidFill>
                  <a:srgbClr val="7030A0"/>
                </a:solidFill>
                <a:latin typeface="Aharoni" pitchFamily="2" charset="-79"/>
                <a:cs typeface="Aharoni" pitchFamily="2" charset="-79"/>
              </a:rPr>
              <a:t>, essa si riconoscerà quale </a:t>
            </a:r>
            <a:r>
              <a:rPr lang="it-IT" sz="3200" b="1" dirty="0">
                <a:solidFill>
                  <a:schemeClr val="accent5">
                    <a:lumMod val="50000"/>
                  </a:schemeClr>
                </a:solidFill>
                <a:latin typeface="Aharoni" pitchFamily="2" charset="-79"/>
                <a:cs typeface="Aharoni" pitchFamily="2" charset="-79"/>
              </a:rPr>
              <a:t>corpo</a:t>
            </a:r>
            <a:r>
              <a:rPr lang="it-IT" sz="3200" b="1" dirty="0">
                <a:solidFill>
                  <a:srgbClr val="7030A0"/>
                </a:solidFill>
                <a:latin typeface="Aharoni" pitchFamily="2" charset="-79"/>
                <a:cs typeface="Aharoni" pitchFamily="2" charset="-79"/>
              </a:rPr>
              <a:t> </a:t>
            </a:r>
            <a:r>
              <a:rPr lang="it-IT" sz="3200" b="1" dirty="0">
                <a:solidFill>
                  <a:schemeClr val="accent2">
                    <a:lumMod val="50000"/>
                  </a:schemeClr>
                </a:solidFill>
                <a:latin typeface="Aharoni" pitchFamily="2" charset="-79"/>
                <a:cs typeface="Aharoni" pitchFamily="2" charset="-79"/>
              </a:rPr>
              <a:t>Cristo</a:t>
            </a:r>
            <a:r>
              <a:rPr lang="it-IT" sz="3200" b="1" dirty="0">
                <a:solidFill>
                  <a:srgbClr val="7030A0"/>
                </a:solidFill>
                <a:latin typeface="Aharoni" pitchFamily="2" charset="-79"/>
                <a:cs typeface="Aharoni" pitchFamily="2" charset="-79"/>
              </a:rPr>
              <a:t>)</a:t>
            </a:r>
          </a:p>
        </p:txBody>
      </p:sp>
    </p:spTree>
    <p:extLst>
      <p:ext uri="{BB962C8B-B14F-4D97-AF65-F5344CB8AC3E}">
        <p14:creationId xmlns:p14="http://schemas.microsoft.com/office/powerpoint/2010/main" val="3879129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8313" y="333375"/>
            <a:ext cx="8229600" cy="5543550"/>
          </a:xfrm>
        </p:spPr>
        <p:txBody>
          <a:bodyPr/>
          <a:lstStyle/>
          <a:p>
            <a:pPr>
              <a:defRPr/>
            </a:pPr>
            <a:r>
              <a:rPr lang="it-IT" b="1" dirty="0">
                <a:solidFill>
                  <a:srgbClr val="0070C0"/>
                </a:solidFill>
                <a:latin typeface="Aharoni" pitchFamily="2" charset="-79"/>
                <a:cs typeface="Aharoni" pitchFamily="2" charset="-79"/>
              </a:rPr>
              <a:t>Secondo ambito</a:t>
            </a:r>
            <a:br>
              <a:rPr lang="it-IT" b="1" dirty="0">
                <a:solidFill>
                  <a:srgbClr val="0070C0"/>
                </a:solidFill>
                <a:latin typeface="Aharoni" pitchFamily="2" charset="-79"/>
                <a:cs typeface="Aharoni" pitchFamily="2" charset="-79"/>
              </a:rPr>
            </a:br>
            <a:r>
              <a:rPr lang="it-IT" b="1" dirty="0">
                <a:latin typeface="Aharoni" pitchFamily="2" charset="-79"/>
                <a:cs typeface="Aharoni" pitchFamily="2" charset="-79"/>
              </a:rPr>
              <a:t/>
            </a:r>
            <a:br>
              <a:rPr lang="it-IT" b="1" dirty="0">
                <a:latin typeface="Aharoni" pitchFamily="2" charset="-79"/>
                <a:cs typeface="Aharoni" pitchFamily="2" charset="-79"/>
              </a:rPr>
            </a:br>
            <a:r>
              <a:rPr lang="it-IT" sz="3200" b="1" dirty="0" smtClean="0">
                <a:latin typeface="Aharoni" pitchFamily="2" charset="-79"/>
                <a:cs typeface="Aharoni" pitchFamily="2" charset="-79"/>
              </a:rPr>
              <a:t>affettività e relazioni</a:t>
            </a:r>
            <a:r>
              <a:rPr lang="it-IT" sz="3200" b="1" dirty="0">
                <a:solidFill>
                  <a:srgbClr val="C00000"/>
                </a:solidFill>
                <a:latin typeface="Aharoni" pitchFamily="2" charset="-79"/>
                <a:cs typeface="Aharoni" pitchFamily="2" charset="-79"/>
              </a:rPr>
              <a:t/>
            </a:r>
            <a:br>
              <a:rPr lang="it-IT" sz="3200" b="1" dirty="0">
                <a:solidFill>
                  <a:srgbClr val="C00000"/>
                </a:solidFill>
                <a:latin typeface="Aharoni" pitchFamily="2" charset="-79"/>
                <a:cs typeface="Aharoni" pitchFamily="2" charset="-79"/>
              </a:rPr>
            </a:br>
            <a:r>
              <a:rPr lang="it-IT" sz="3200" b="1" dirty="0">
                <a:latin typeface="Aharoni" pitchFamily="2" charset="-79"/>
                <a:cs typeface="Aharoni" pitchFamily="2" charset="-79"/>
              </a:rPr>
              <a:t/>
            </a:r>
            <a:br>
              <a:rPr lang="it-IT" sz="3200" b="1" dirty="0">
                <a:latin typeface="Aharoni" pitchFamily="2" charset="-79"/>
                <a:cs typeface="Aharoni" pitchFamily="2" charset="-79"/>
              </a:rPr>
            </a:br>
            <a:r>
              <a:rPr lang="it-IT" sz="3200" b="1" dirty="0">
                <a:solidFill>
                  <a:srgbClr val="7030A0"/>
                </a:solidFill>
                <a:latin typeface="Aharoni" pitchFamily="2" charset="-79"/>
                <a:cs typeface="Aharoni" pitchFamily="2" charset="-79"/>
              </a:rPr>
              <a:t>(il </a:t>
            </a:r>
            <a:r>
              <a:rPr lang="it-IT" sz="3200" b="1" dirty="0">
                <a:solidFill>
                  <a:srgbClr val="FF0000"/>
                </a:solidFill>
                <a:latin typeface="Aharoni" pitchFamily="2" charset="-79"/>
                <a:cs typeface="Aharoni" pitchFamily="2" charset="-79"/>
              </a:rPr>
              <a:t>mondo</a:t>
            </a:r>
            <a:r>
              <a:rPr lang="it-IT" sz="3200" b="1" dirty="0">
                <a:solidFill>
                  <a:srgbClr val="7030A0"/>
                </a:solidFill>
                <a:latin typeface="Aharoni" pitchFamily="2" charset="-79"/>
                <a:cs typeface="Aharoni" pitchFamily="2" charset="-79"/>
              </a:rPr>
              <a:t> </a:t>
            </a:r>
            <a:r>
              <a:rPr lang="it-IT" sz="3200" b="1" dirty="0" smtClean="0">
                <a:solidFill>
                  <a:srgbClr val="7030A0"/>
                </a:solidFill>
                <a:latin typeface="Aharoni" pitchFamily="2" charset="-79"/>
                <a:cs typeface="Aharoni" pitchFamily="2" charset="-79"/>
              </a:rPr>
              <a:t>relazionale è </a:t>
            </a:r>
            <a:r>
              <a:rPr lang="it-IT" sz="3200" b="1" dirty="0">
                <a:solidFill>
                  <a:srgbClr val="7030A0"/>
                </a:solidFill>
                <a:latin typeface="Aharoni" pitchFamily="2" charset="-79"/>
                <a:cs typeface="Aharoni" pitchFamily="2" charset="-79"/>
              </a:rPr>
              <a:t>lo </a:t>
            </a:r>
            <a:r>
              <a:rPr lang="it-IT" sz="3200" b="1" dirty="0">
                <a:solidFill>
                  <a:schemeClr val="accent5">
                    <a:lumMod val="50000"/>
                  </a:schemeClr>
                </a:solidFill>
                <a:latin typeface="Aharoni" pitchFamily="2" charset="-79"/>
                <a:cs typeface="Aharoni" pitchFamily="2" charset="-79"/>
              </a:rPr>
              <a:t>spazio</a:t>
            </a:r>
            <a:r>
              <a:rPr lang="it-IT" sz="3200" b="1" dirty="0">
                <a:solidFill>
                  <a:srgbClr val="7030A0"/>
                </a:solidFill>
                <a:latin typeface="Aharoni" pitchFamily="2" charset="-79"/>
                <a:cs typeface="Aharoni" pitchFamily="2" charset="-79"/>
              </a:rPr>
              <a:t> e il </a:t>
            </a:r>
            <a:r>
              <a:rPr lang="it-IT" sz="3200" b="1" dirty="0">
                <a:solidFill>
                  <a:schemeClr val="accent5">
                    <a:lumMod val="50000"/>
                  </a:schemeClr>
                </a:solidFill>
                <a:latin typeface="Aharoni" pitchFamily="2" charset="-79"/>
                <a:cs typeface="Aharoni" pitchFamily="2" charset="-79"/>
              </a:rPr>
              <a:t>tempo</a:t>
            </a:r>
            <a:r>
              <a:rPr lang="it-IT" sz="3200" b="1" dirty="0">
                <a:solidFill>
                  <a:srgbClr val="7030A0"/>
                </a:solidFill>
                <a:latin typeface="Aharoni" pitchFamily="2" charset="-79"/>
                <a:cs typeface="Aharoni" pitchFamily="2" charset="-79"/>
              </a:rPr>
              <a:t> vitali dove testimoniare </a:t>
            </a:r>
            <a:r>
              <a:rPr lang="it-IT" sz="3200" b="1" dirty="0">
                <a:solidFill>
                  <a:schemeClr val="accent5">
                    <a:lumMod val="50000"/>
                  </a:schemeClr>
                </a:solidFill>
                <a:latin typeface="Aharoni" pitchFamily="2" charset="-79"/>
                <a:cs typeface="Aharoni" pitchFamily="2" charset="-79"/>
              </a:rPr>
              <a:t>Cristo</a:t>
            </a:r>
            <a:r>
              <a:rPr lang="it-IT" sz="3200" b="1" dirty="0">
                <a:solidFill>
                  <a:srgbClr val="7030A0"/>
                </a:solidFill>
                <a:latin typeface="Aharoni" pitchFamily="2" charset="-79"/>
                <a:cs typeface="Aharoni" pitchFamily="2" charset="-79"/>
              </a:rPr>
              <a:t> all’</a:t>
            </a:r>
            <a:r>
              <a:rPr lang="it-IT" sz="3200" b="1" dirty="0">
                <a:solidFill>
                  <a:schemeClr val="accent5">
                    <a:lumMod val="50000"/>
                  </a:schemeClr>
                </a:solidFill>
                <a:latin typeface="Aharoni" pitchFamily="2" charset="-79"/>
                <a:cs typeface="Aharoni" pitchFamily="2" charset="-79"/>
              </a:rPr>
              <a:t>uomo</a:t>
            </a:r>
            <a:r>
              <a:rPr lang="it-IT" sz="3200" b="1" dirty="0">
                <a:solidFill>
                  <a:srgbClr val="7030A0"/>
                </a:solidFill>
                <a:latin typeface="Aharoni" pitchFamily="2" charset="-79"/>
                <a:cs typeface="Aharoni" pitchFamily="2" charset="-79"/>
              </a:rPr>
              <a:t>)</a:t>
            </a:r>
            <a:br>
              <a:rPr lang="it-IT" sz="3200" b="1" dirty="0">
                <a:solidFill>
                  <a:srgbClr val="7030A0"/>
                </a:solidFill>
                <a:latin typeface="Aharoni" pitchFamily="2" charset="-79"/>
                <a:cs typeface="Aharoni" pitchFamily="2" charset="-79"/>
              </a:rPr>
            </a:br>
            <a:r>
              <a:rPr lang="it-IT" sz="3200" b="1" dirty="0">
                <a:solidFill>
                  <a:srgbClr val="7030A0"/>
                </a:solidFill>
                <a:latin typeface="Aharoni" pitchFamily="2" charset="-79"/>
                <a:cs typeface="Aharoni" pitchFamily="2" charset="-79"/>
              </a:rPr>
              <a:t/>
            </a:r>
            <a:br>
              <a:rPr lang="it-IT" sz="3200" b="1" dirty="0">
                <a:solidFill>
                  <a:srgbClr val="7030A0"/>
                </a:solidFill>
                <a:latin typeface="Aharoni" pitchFamily="2" charset="-79"/>
                <a:cs typeface="Aharoni" pitchFamily="2" charset="-79"/>
              </a:rPr>
            </a:br>
            <a:r>
              <a:rPr lang="it-IT" sz="3200" b="1" dirty="0">
                <a:solidFill>
                  <a:srgbClr val="7030A0"/>
                </a:solidFill>
                <a:latin typeface="Aharoni" pitchFamily="2" charset="-79"/>
                <a:cs typeface="Aharoni" pitchFamily="2" charset="-79"/>
              </a:rPr>
              <a:t>parresia – kaukesis - ilarotia</a:t>
            </a:r>
            <a:endParaRPr lang="it-IT" sz="3200" dirty="0"/>
          </a:p>
        </p:txBody>
      </p:sp>
    </p:spTree>
    <p:extLst>
      <p:ext uri="{BB962C8B-B14F-4D97-AF65-F5344CB8AC3E}">
        <p14:creationId xmlns:p14="http://schemas.microsoft.com/office/powerpoint/2010/main" val="623501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91212"/>
          </a:xfrm>
        </p:spPr>
        <p:txBody>
          <a:bodyPr/>
          <a:lstStyle/>
          <a:p>
            <a:pPr>
              <a:defRPr/>
            </a:pPr>
            <a:r>
              <a:rPr lang="it-IT" b="1" dirty="0">
                <a:solidFill>
                  <a:srgbClr val="0070C0"/>
                </a:solidFill>
                <a:latin typeface="Aharoni" pitchFamily="2" charset="-79"/>
                <a:cs typeface="Aharoni" pitchFamily="2" charset="-79"/>
              </a:rPr>
              <a:t>Terzo ambito</a:t>
            </a:r>
            <a:br>
              <a:rPr lang="it-IT" b="1" dirty="0">
                <a:solidFill>
                  <a:srgbClr val="0070C0"/>
                </a:solidFill>
                <a:latin typeface="Aharoni" pitchFamily="2" charset="-79"/>
                <a:cs typeface="Aharoni" pitchFamily="2" charset="-79"/>
              </a:rPr>
            </a:br>
            <a:r>
              <a:rPr lang="it-IT" b="1" dirty="0">
                <a:latin typeface="Aharoni" pitchFamily="2" charset="-79"/>
                <a:cs typeface="Aharoni" pitchFamily="2" charset="-79"/>
              </a:rPr>
              <a:t/>
            </a:r>
            <a:br>
              <a:rPr lang="it-IT" b="1" dirty="0">
                <a:latin typeface="Aharoni" pitchFamily="2" charset="-79"/>
                <a:cs typeface="Aharoni" pitchFamily="2" charset="-79"/>
              </a:rPr>
            </a:br>
            <a:r>
              <a:rPr lang="it-IT" sz="3200" b="1" dirty="0">
                <a:latin typeface="Aharoni" pitchFamily="2" charset="-79"/>
                <a:cs typeface="Aharoni" pitchFamily="2" charset="-79"/>
              </a:rPr>
              <a:t>socialità e beni</a:t>
            </a:r>
            <a:br>
              <a:rPr lang="it-IT" sz="3200" b="1" dirty="0">
                <a:latin typeface="Aharoni" pitchFamily="2" charset="-79"/>
                <a:cs typeface="Aharoni" pitchFamily="2" charset="-79"/>
              </a:rPr>
            </a:br>
            <a:r>
              <a:rPr lang="it-IT" sz="3200" b="1" dirty="0">
                <a:latin typeface="Aharoni" pitchFamily="2" charset="-79"/>
                <a:cs typeface="Aharoni" pitchFamily="2" charset="-79"/>
              </a:rPr>
              <a:t/>
            </a:r>
            <a:br>
              <a:rPr lang="it-IT" sz="3200" b="1" dirty="0">
                <a:latin typeface="Aharoni" pitchFamily="2" charset="-79"/>
                <a:cs typeface="Aharoni" pitchFamily="2" charset="-79"/>
              </a:rPr>
            </a:br>
            <a:r>
              <a:rPr lang="it-IT" sz="3200" b="1" dirty="0">
                <a:solidFill>
                  <a:srgbClr val="7030A0"/>
                </a:solidFill>
                <a:latin typeface="Aharoni" pitchFamily="2" charset="-79"/>
                <a:cs typeface="Aharoni" pitchFamily="2" charset="-79"/>
              </a:rPr>
              <a:t>(il regno di Dio esige di </a:t>
            </a:r>
            <a:br>
              <a:rPr lang="it-IT" sz="3200" b="1" dirty="0">
                <a:solidFill>
                  <a:srgbClr val="7030A0"/>
                </a:solidFill>
                <a:latin typeface="Aharoni" pitchFamily="2" charset="-79"/>
                <a:cs typeface="Aharoni" pitchFamily="2" charset="-79"/>
              </a:rPr>
            </a:br>
            <a:r>
              <a:rPr lang="it-IT" sz="3200" b="1" dirty="0">
                <a:solidFill>
                  <a:schemeClr val="accent5">
                    <a:lumMod val="50000"/>
                  </a:schemeClr>
                </a:solidFill>
                <a:latin typeface="Aharoni" pitchFamily="2" charset="-79"/>
                <a:cs typeface="Aharoni" pitchFamily="2" charset="-79"/>
              </a:rPr>
              <a:t>gestire/far fruttificare/custodire </a:t>
            </a:r>
            <a:r>
              <a:rPr lang="it-IT" sz="3200" b="1" dirty="0">
                <a:solidFill>
                  <a:srgbClr val="7030A0"/>
                </a:solidFill>
                <a:latin typeface="Aharoni" pitchFamily="2" charset="-79"/>
                <a:cs typeface="Aharoni" pitchFamily="2" charset="-79"/>
              </a:rPr>
              <a:t>responsabilmente i </a:t>
            </a:r>
            <a:r>
              <a:rPr lang="it-IT" sz="3200" b="1" dirty="0">
                <a:solidFill>
                  <a:schemeClr val="accent5">
                    <a:lumMod val="50000"/>
                  </a:schemeClr>
                </a:solidFill>
                <a:latin typeface="Aharoni" pitchFamily="2" charset="-79"/>
                <a:cs typeface="Aharoni" pitchFamily="2" charset="-79"/>
              </a:rPr>
              <a:t>beni</a:t>
            </a:r>
            <a:r>
              <a:rPr lang="it-IT" sz="3200" b="1" dirty="0">
                <a:solidFill>
                  <a:srgbClr val="7030A0"/>
                </a:solidFill>
                <a:latin typeface="Aharoni" pitchFamily="2" charset="-79"/>
                <a:cs typeface="Aharoni" pitchFamily="2" charset="-79"/>
              </a:rPr>
              <a:t> di </a:t>
            </a:r>
            <a:r>
              <a:rPr lang="it-IT" sz="3200" b="1" dirty="0">
                <a:solidFill>
                  <a:schemeClr val="accent5">
                    <a:lumMod val="50000"/>
                  </a:schemeClr>
                </a:solidFill>
                <a:latin typeface="Aharoni" pitchFamily="2" charset="-79"/>
                <a:cs typeface="Aharoni" pitchFamily="2" charset="-79"/>
              </a:rPr>
              <a:t>tutti</a:t>
            </a:r>
            <a:r>
              <a:rPr lang="it-IT" sz="3200" b="1" dirty="0">
                <a:solidFill>
                  <a:srgbClr val="7030A0"/>
                </a:solidFill>
                <a:latin typeface="Aharoni" pitchFamily="2" charset="-79"/>
                <a:cs typeface="Aharoni" pitchFamily="2" charset="-79"/>
              </a:rPr>
              <a:t>)</a:t>
            </a:r>
            <a:endParaRPr lang="it-IT" sz="3200" dirty="0"/>
          </a:p>
        </p:txBody>
      </p:sp>
    </p:spTree>
    <p:extLst>
      <p:ext uri="{BB962C8B-B14F-4D97-AF65-F5344CB8AC3E}">
        <p14:creationId xmlns:p14="http://schemas.microsoft.com/office/powerpoint/2010/main" val="9206250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02287"/>
          </a:xfrm>
        </p:spPr>
        <p:txBody>
          <a:bodyPr/>
          <a:lstStyle/>
          <a:p>
            <a:pPr>
              <a:defRPr/>
            </a:pPr>
            <a:r>
              <a:rPr lang="it-IT" b="1" dirty="0">
                <a:solidFill>
                  <a:srgbClr val="0070C0"/>
                </a:solidFill>
                <a:latin typeface="Aharoni" pitchFamily="2" charset="-79"/>
                <a:cs typeface="Aharoni" pitchFamily="2" charset="-79"/>
              </a:rPr>
              <a:t>Quarto ambito</a:t>
            </a:r>
            <a:br>
              <a:rPr lang="it-IT" b="1" dirty="0">
                <a:solidFill>
                  <a:srgbClr val="0070C0"/>
                </a:solidFill>
                <a:latin typeface="Aharoni" pitchFamily="2" charset="-79"/>
                <a:cs typeface="Aharoni" pitchFamily="2" charset="-79"/>
              </a:rPr>
            </a:br>
            <a:r>
              <a:rPr lang="it-IT" b="1" dirty="0">
                <a:latin typeface="Aharoni" pitchFamily="2" charset="-79"/>
                <a:cs typeface="Aharoni" pitchFamily="2" charset="-79"/>
              </a:rPr>
              <a:t/>
            </a:r>
            <a:br>
              <a:rPr lang="it-IT" b="1" dirty="0">
                <a:latin typeface="Aharoni" pitchFamily="2" charset="-79"/>
                <a:cs typeface="Aharoni" pitchFamily="2" charset="-79"/>
              </a:rPr>
            </a:br>
            <a:r>
              <a:rPr lang="it-IT" sz="3200" b="1" dirty="0">
                <a:latin typeface="Aharoni" pitchFamily="2" charset="-79"/>
                <a:cs typeface="Aharoni" pitchFamily="2" charset="-79"/>
              </a:rPr>
              <a:t>La </a:t>
            </a:r>
            <a:r>
              <a:rPr lang="it-IT" sz="3200" b="1" dirty="0">
                <a:solidFill>
                  <a:srgbClr val="C00000"/>
                </a:solidFill>
                <a:latin typeface="Aharoni" pitchFamily="2" charset="-79"/>
                <a:cs typeface="Aharoni" pitchFamily="2" charset="-79"/>
              </a:rPr>
              <a:t>VITA</a:t>
            </a:r>
            <a:br>
              <a:rPr lang="it-IT" sz="3200" b="1" dirty="0">
                <a:solidFill>
                  <a:srgbClr val="C00000"/>
                </a:solidFill>
                <a:latin typeface="Aharoni" pitchFamily="2" charset="-79"/>
                <a:cs typeface="Aharoni" pitchFamily="2" charset="-79"/>
              </a:rPr>
            </a:br>
            <a:r>
              <a:rPr lang="it-IT" sz="3200" b="1" dirty="0">
                <a:latin typeface="Aharoni" pitchFamily="2" charset="-79"/>
                <a:cs typeface="Aharoni" pitchFamily="2" charset="-79"/>
              </a:rPr>
              <a:t/>
            </a:r>
            <a:br>
              <a:rPr lang="it-IT" sz="3200" b="1" dirty="0">
                <a:latin typeface="Aharoni" pitchFamily="2" charset="-79"/>
                <a:cs typeface="Aharoni" pitchFamily="2" charset="-79"/>
              </a:rPr>
            </a:br>
            <a:r>
              <a:rPr lang="it-IT" sz="3200" b="1" dirty="0">
                <a:solidFill>
                  <a:srgbClr val="7030A0"/>
                </a:solidFill>
                <a:latin typeface="Aharoni" pitchFamily="2" charset="-79"/>
                <a:cs typeface="Aharoni" pitchFamily="2" charset="-79"/>
              </a:rPr>
              <a:t>(la Chiesa è attenta alle varie </a:t>
            </a:r>
            <a:r>
              <a:rPr lang="it-IT" sz="3200" b="1" dirty="0">
                <a:solidFill>
                  <a:schemeClr val="accent3">
                    <a:lumMod val="50000"/>
                  </a:schemeClr>
                </a:solidFill>
                <a:latin typeface="Aharoni" pitchFamily="2" charset="-79"/>
                <a:cs typeface="Aharoni" pitchFamily="2" charset="-79"/>
              </a:rPr>
              <a:t>fasi della vita umana</a:t>
            </a:r>
            <a:r>
              <a:rPr lang="it-IT" sz="3200" b="1" dirty="0">
                <a:solidFill>
                  <a:srgbClr val="7030A0"/>
                </a:solidFill>
                <a:latin typeface="Aharoni" pitchFamily="2" charset="-79"/>
                <a:cs typeface="Aharoni" pitchFamily="2" charset="-79"/>
              </a:rPr>
              <a:t>, </a:t>
            </a:r>
            <a:r>
              <a:rPr lang="it-IT" sz="3200" b="1" u="sng" dirty="0">
                <a:solidFill>
                  <a:srgbClr val="00B050"/>
                </a:solidFill>
                <a:latin typeface="Aharoni" pitchFamily="2" charset="-79"/>
                <a:cs typeface="Aharoni" pitchFamily="2" charset="-79"/>
              </a:rPr>
              <a:t>ponendosi, nella fede, </a:t>
            </a:r>
            <a:br>
              <a:rPr lang="it-IT" sz="3200" b="1" u="sng" dirty="0">
                <a:solidFill>
                  <a:srgbClr val="00B050"/>
                </a:solidFill>
                <a:latin typeface="Aharoni" pitchFamily="2" charset="-79"/>
                <a:cs typeface="Aharoni" pitchFamily="2" charset="-79"/>
              </a:rPr>
            </a:br>
            <a:r>
              <a:rPr lang="it-IT" sz="3200" b="1" u="sng" dirty="0">
                <a:solidFill>
                  <a:srgbClr val="00B050"/>
                </a:solidFill>
                <a:latin typeface="Aharoni" pitchFamily="2" charset="-79"/>
                <a:cs typeface="Aharoni" pitchFamily="2" charset="-79"/>
              </a:rPr>
              <a:t>accanto</a:t>
            </a:r>
            <a:r>
              <a:rPr lang="it-IT" sz="3200" b="1" dirty="0">
                <a:solidFill>
                  <a:srgbClr val="7030A0"/>
                </a:solidFill>
                <a:latin typeface="Aharoni" pitchFamily="2" charset="-79"/>
                <a:cs typeface="Aharoni" pitchFamily="2" charset="-79"/>
              </a:rPr>
              <a:t> </a:t>
            </a:r>
            <a:r>
              <a:rPr lang="it-IT" sz="3200" b="1" dirty="0">
                <a:solidFill>
                  <a:srgbClr val="FF0000"/>
                </a:solidFill>
                <a:latin typeface="Aharoni" pitchFamily="2" charset="-79"/>
                <a:cs typeface="Aharoni" pitchFamily="2" charset="-79"/>
              </a:rPr>
              <a:t>ad ogni persona</a:t>
            </a:r>
            <a:r>
              <a:rPr lang="it-IT" sz="3200" b="1" dirty="0">
                <a:solidFill>
                  <a:srgbClr val="7030A0"/>
                </a:solidFill>
                <a:latin typeface="Aharoni" pitchFamily="2" charset="-79"/>
                <a:cs typeface="Aharoni" pitchFamily="2" charset="-79"/>
              </a:rPr>
              <a:t>, </a:t>
            </a:r>
            <a:r>
              <a:rPr lang="it-IT" sz="3200" b="1" dirty="0">
                <a:solidFill>
                  <a:srgbClr val="FF0000"/>
                </a:solidFill>
                <a:latin typeface="Aharoni" pitchFamily="2" charset="-79"/>
                <a:cs typeface="Aharoni" pitchFamily="2" charset="-79"/>
              </a:rPr>
              <a:t>in ogni contesto</a:t>
            </a:r>
            <a:r>
              <a:rPr lang="it-IT" sz="3200" b="1" dirty="0">
                <a:solidFill>
                  <a:srgbClr val="7030A0"/>
                </a:solidFill>
                <a:latin typeface="Aharoni" pitchFamily="2" charset="-79"/>
                <a:cs typeface="Aharoni" pitchFamily="2" charset="-79"/>
              </a:rPr>
              <a:t>, nella realtà di un </a:t>
            </a:r>
            <a:r>
              <a:rPr lang="it-IT" sz="3200" b="1" dirty="0">
                <a:solidFill>
                  <a:schemeClr val="accent3">
                    <a:lumMod val="50000"/>
                  </a:schemeClr>
                </a:solidFill>
                <a:latin typeface="Aharoni" pitchFamily="2" charset="-79"/>
                <a:cs typeface="Aharoni" pitchFamily="2" charset="-79"/>
              </a:rPr>
              <a:t>mondo</a:t>
            </a:r>
            <a:r>
              <a:rPr lang="it-IT" sz="3200" b="1" dirty="0">
                <a:solidFill>
                  <a:srgbClr val="7030A0"/>
                </a:solidFill>
                <a:latin typeface="Aharoni" pitchFamily="2" charset="-79"/>
                <a:cs typeface="Aharoni" pitchFamily="2" charset="-79"/>
              </a:rPr>
              <a:t> che cambia)</a:t>
            </a:r>
            <a:endParaRPr lang="it-IT" sz="3200" dirty="0"/>
          </a:p>
        </p:txBody>
      </p:sp>
    </p:spTree>
    <p:extLst>
      <p:ext uri="{BB962C8B-B14F-4D97-AF65-F5344CB8AC3E}">
        <p14:creationId xmlns:p14="http://schemas.microsoft.com/office/powerpoint/2010/main" val="2318595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288" y="404813"/>
            <a:ext cx="8229600" cy="5400675"/>
          </a:xfrm>
        </p:spPr>
        <p:txBody>
          <a:bodyPr/>
          <a:lstStyle/>
          <a:p>
            <a:pPr>
              <a:defRPr/>
            </a:pPr>
            <a:r>
              <a:rPr lang="it-IT" b="1" dirty="0">
                <a:solidFill>
                  <a:srgbClr val="0070C0"/>
                </a:solidFill>
                <a:latin typeface="Aharoni" pitchFamily="2" charset="-79"/>
                <a:cs typeface="Aharoni" pitchFamily="2" charset="-79"/>
              </a:rPr>
              <a:t>Quinto ambito</a:t>
            </a:r>
            <a:br>
              <a:rPr lang="it-IT" b="1" dirty="0">
                <a:solidFill>
                  <a:srgbClr val="0070C0"/>
                </a:solidFill>
                <a:latin typeface="Aharoni" pitchFamily="2" charset="-79"/>
                <a:cs typeface="Aharoni" pitchFamily="2" charset="-79"/>
              </a:rPr>
            </a:br>
            <a:r>
              <a:rPr lang="it-IT" b="1" dirty="0">
                <a:latin typeface="Aharoni" pitchFamily="2" charset="-79"/>
                <a:cs typeface="Aharoni" pitchFamily="2" charset="-79"/>
              </a:rPr>
              <a:t/>
            </a:r>
            <a:br>
              <a:rPr lang="it-IT" b="1" dirty="0">
                <a:latin typeface="Aharoni" pitchFamily="2" charset="-79"/>
                <a:cs typeface="Aharoni" pitchFamily="2" charset="-79"/>
              </a:rPr>
            </a:br>
            <a:r>
              <a:rPr lang="it-IT" sz="3200" b="1" dirty="0" smtClean="0">
                <a:solidFill>
                  <a:srgbClr val="FF0000"/>
                </a:solidFill>
                <a:latin typeface="Aharoni" pitchFamily="2" charset="-79"/>
                <a:cs typeface="Aharoni" pitchFamily="2" charset="-79"/>
              </a:rPr>
              <a:t>cittadinanza</a:t>
            </a:r>
            <a:r>
              <a:rPr lang="it-IT" sz="3200" b="1" dirty="0" smtClean="0">
                <a:latin typeface="Aharoni" pitchFamily="2" charset="-79"/>
                <a:cs typeface="Aharoni" pitchFamily="2" charset="-79"/>
              </a:rPr>
              <a:t/>
            </a:r>
            <a:br>
              <a:rPr lang="it-IT" sz="3200" b="1" dirty="0" smtClean="0">
                <a:latin typeface="Aharoni" pitchFamily="2" charset="-79"/>
                <a:cs typeface="Aharoni" pitchFamily="2" charset="-79"/>
              </a:rPr>
            </a:br>
            <a:r>
              <a:rPr lang="it-IT" sz="3200" b="1" dirty="0">
                <a:latin typeface="Aharoni" pitchFamily="2" charset="-79"/>
                <a:cs typeface="Aharoni" pitchFamily="2" charset="-79"/>
              </a:rPr>
              <a:t/>
            </a:r>
            <a:br>
              <a:rPr lang="it-IT" sz="3200" b="1" dirty="0">
                <a:latin typeface="Aharoni" pitchFamily="2" charset="-79"/>
                <a:cs typeface="Aharoni" pitchFamily="2" charset="-79"/>
              </a:rPr>
            </a:br>
            <a:r>
              <a:rPr lang="it-IT" sz="3200" b="1" dirty="0">
                <a:solidFill>
                  <a:srgbClr val="7030A0"/>
                </a:solidFill>
                <a:latin typeface="Aharoni" pitchFamily="2" charset="-79"/>
                <a:cs typeface="Aharoni" pitchFamily="2" charset="-79"/>
              </a:rPr>
              <a:t>(la comunità deve operare </a:t>
            </a:r>
            <a:br>
              <a:rPr lang="it-IT" sz="3200" b="1" dirty="0">
                <a:solidFill>
                  <a:srgbClr val="7030A0"/>
                </a:solidFill>
                <a:latin typeface="Aharoni" pitchFamily="2" charset="-79"/>
                <a:cs typeface="Aharoni" pitchFamily="2" charset="-79"/>
              </a:rPr>
            </a:br>
            <a:r>
              <a:rPr lang="it-IT" sz="3200" b="1" dirty="0">
                <a:solidFill>
                  <a:srgbClr val="7030A0"/>
                </a:solidFill>
                <a:latin typeface="Aharoni" pitchFamily="2" charset="-79"/>
                <a:cs typeface="Aharoni" pitchFamily="2" charset="-79"/>
              </a:rPr>
              <a:t>nel </a:t>
            </a:r>
            <a:r>
              <a:rPr lang="it-IT" sz="3200" b="1" dirty="0">
                <a:solidFill>
                  <a:schemeClr val="accent2">
                    <a:lumMod val="50000"/>
                  </a:schemeClr>
                </a:solidFill>
                <a:latin typeface="Aharoni" pitchFamily="2" charset="-79"/>
                <a:cs typeface="Aharoni" pitchFamily="2" charset="-79"/>
              </a:rPr>
              <a:t>sociale</a:t>
            </a:r>
            <a:r>
              <a:rPr lang="it-IT" sz="3200" b="1" dirty="0">
                <a:solidFill>
                  <a:srgbClr val="7030A0"/>
                </a:solidFill>
                <a:latin typeface="Aharoni" pitchFamily="2" charset="-79"/>
                <a:cs typeface="Aharoni" pitchFamily="2" charset="-79"/>
              </a:rPr>
              <a:t>, a favore della </a:t>
            </a:r>
            <a:r>
              <a:rPr lang="it-IT" sz="3200" b="1" dirty="0">
                <a:latin typeface="Aharoni" pitchFamily="2" charset="-79"/>
                <a:cs typeface="Aharoni" pitchFamily="2" charset="-79"/>
              </a:rPr>
              <a:t>giustizia,</a:t>
            </a:r>
            <a:r>
              <a:rPr lang="it-IT" sz="3200" b="1" dirty="0">
                <a:solidFill>
                  <a:srgbClr val="7030A0"/>
                </a:solidFill>
                <a:latin typeface="Aharoni" pitchFamily="2" charset="-79"/>
                <a:cs typeface="Aharoni" pitchFamily="2" charset="-79"/>
              </a:rPr>
              <a:t/>
            </a:r>
            <a:br>
              <a:rPr lang="it-IT" sz="3200" b="1" dirty="0">
                <a:solidFill>
                  <a:srgbClr val="7030A0"/>
                </a:solidFill>
                <a:latin typeface="Aharoni" pitchFamily="2" charset="-79"/>
                <a:cs typeface="Aharoni" pitchFamily="2" charset="-79"/>
              </a:rPr>
            </a:br>
            <a:r>
              <a:rPr lang="it-IT" sz="3200" b="1" dirty="0">
                <a:solidFill>
                  <a:srgbClr val="7030A0"/>
                </a:solidFill>
                <a:latin typeface="Aharoni" pitchFamily="2" charset="-79"/>
                <a:cs typeface="Aharoni" pitchFamily="2" charset="-79"/>
              </a:rPr>
              <a:t>della </a:t>
            </a:r>
            <a:r>
              <a:rPr lang="it-IT" sz="3200" b="1" dirty="0">
                <a:solidFill>
                  <a:schemeClr val="accent2">
                    <a:lumMod val="50000"/>
                  </a:schemeClr>
                </a:solidFill>
                <a:latin typeface="Aharoni" pitchFamily="2" charset="-79"/>
                <a:cs typeface="Aharoni" pitchFamily="2" charset="-79"/>
              </a:rPr>
              <a:t>dignità</a:t>
            </a:r>
            <a:r>
              <a:rPr lang="it-IT" sz="3200" b="1" dirty="0">
                <a:solidFill>
                  <a:srgbClr val="7030A0"/>
                </a:solidFill>
                <a:latin typeface="Aharoni" pitchFamily="2" charset="-79"/>
                <a:cs typeface="Aharoni" pitchFamily="2" charset="-79"/>
              </a:rPr>
              <a:t> della persona, per il </a:t>
            </a:r>
            <a:r>
              <a:rPr lang="it-IT" sz="3200" b="1" dirty="0">
                <a:latin typeface="Aharoni" pitchFamily="2" charset="-79"/>
                <a:cs typeface="Aharoni" pitchFamily="2" charset="-79"/>
              </a:rPr>
              <a:t>bene comune, a tutela del creato</a:t>
            </a:r>
            <a:r>
              <a:rPr lang="it-IT" sz="3200" b="1" dirty="0">
                <a:solidFill>
                  <a:srgbClr val="7030A0"/>
                </a:solidFill>
                <a:latin typeface="Aharoni" pitchFamily="2" charset="-79"/>
                <a:cs typeface="Aharoni" pitchFamily="2" charset="-79"/>
              </a:rPr>
              <a:t>)</a:t>
            </a:r>
            <a:endParaRPr lang="it-IT" sz="3200" dirty="0"/>
          </a:p>
        </p:txBody>
      </p:sp>
    </p:spTree>
    <p:extLst>
      <p:ext uri="{BB962C8B-B14F-4D97-AF65-F5344CB8AC3E}">
        <p14:creationId xmlns:p14="http://schemas.microsoft.com/office/powerpoint/2010/main" val="20650307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034087"/>
          </a:xfrm>
        </p:spPr>
        <p:txBody>
          <a:bodyPr>
            <a:normAutofit fontScale="90000"/>
          </a:bodyPr>
          <a:lstStyle/>
          <a:p>
            <a:pPr>
              <a:defRPr/>
            </a:pPr>
            <a:r>
              <a:rPr lang="it-IT" dirty="0">
                <a:solidFill>
                  <a:srgbClr val="FF0000"/>
                </a:solidFill>
              </a:rPr>
              <a:t>Tutti, insieme, chiamati a rispondere attraverso tre «SI ECCLESIALI», </a:t>
            </a:r>
            <a:r>
              <a:rPr lang="it-IT" dirty="0">
                <a:solidFill>
                  <a:srgbClr val="0070C0"/>
                </a:solidFill>
              </a:rPr>
              <a:t>sul modello della SS. Trinità:</a:t>
            </a:r>
            <a:br>
              <a:rPr lang="it-IT" dirty="0">
                <a:solidFill>
                  <a:srgbClr val="0070C0"/>
                </a:solidFill>
              </a:rPr>
            </a:br>
            <a:r>
              <a:rPr lang="it-IT" dirty="0"/>
              <a:t/>
            </a:r>
            <a:br>
              <a:rPr lang="it-IT" dirty="0"/>
            </a:br>
            <a:r>
              <a:rPr lang="it-IT" sz="3200" b="1" i="1" u="sng" dirty="0">
                <a:solidFill>
                  <a:srgbClr val="00B050"/>
                </a:solidFill>
                <a:effectLst>
                  <a:outerShdw blurRad="38100" dist="38100" dir="2700000" algn="tl">
                    <a:srgbClr val="000000">
                      <a:alpha val="43137"/>
                    </a:srgbClr>
                  </a:outerShdw>
                </a:effectLst>
              </a:rPr>
              <a:t>Creativo: </a:t>
            </a:r>
            <a:r>
              <a:rPr lang="it-IT" sz="3200" b="1" dirty="0">
                <a:solidFill>
                  <a:srgbClr val="0070C0"/>
                </a:solidFill>
              </a:rPr>
              <a:t>che non teme i nuovi segni e apre opportunità</a:t>
            </a:r>
            <a:br>
              <a:rPr lang="it-IT" sz="3200" b="1" dirty="0">
                <a:solidFill>
                  <a:srgbClr val="0070C0"/>
                </a:solidFill>
              </a:rPr>
            </a:br>
            <a:r>
              <a:rPr lang="it-IT" sz="3200" b="1" dirty="0"/>
              <a:t/>
            </a:r>
            <a:br>
              <a:rPr lang="it-IT" sz="3200" b="1" dirty="0"/>
            </a:br>
            <a:r>
              <a:rPr lang="it-IT" sz="3200" b="1" i="1" u="sng" dirty="0">
                <a:solidFill>
                  <a:srgbClr val="FF0000"/>
                </a:solidFill>
                <a:effectLst>
                  <a:outerShdw blurRad="38100" dist="38100" dir="2700000" algn="tl">
                    <a:srgbClr val="000000">
                      <a:alpha val="43137"/>
                    </a:srgbClr>
                  </a:outerShdw>
                </a:effectLst>
              </a:rPr>
              <a:t>redentivo:</a:t>
            </a:r>
            <a:r>
              <a:rPr lang="it-IT" sz="3200" b="1" i="1" u="sng" dirty="0">
                <a:effectLst>
                  <a:outerShdw blurRad="38100" dist="38100" dir="2700000" algn="tl">
                    <a:srgbClr val="000000">
                      <a:alpha val="43137"/>
                    </a:srgbClr>
                  </a:outerShdw>
                </a:effectLst>
              </a:rPr>
              <a:t> </a:t>
            </a:r>
            <a:r>
              <a:rPr lang="it-IT" sz="3200" b="1" dirty="0">
                <a:solidFill>
                  <a:srgbClr val="00B050"/>
                </a:solidFill>
              </a:rPr>
              <a:t>che rigenera e ricompone le relazioni</a:t>
            </a:r>
            <a:br>
              <a:rPr lang="it-IT" sz="3200" b="1" dirty="0">
                <a:solidFill>
                  <a:srgbClr val="00B050"/>
                </a:solidFill>
              </a:rPr>
            </a:br>
            <a:r>
              <a:rPr lang="it-IT" sz="3200" dirty="0"/>
              <a:t/>
            </a:r>
            <a:br>
              <a:rPr lang="it-IT" sz="3200" dirty="0"/>
            </a:br>
            <a:r>
              <a:rPr lang="it-IT" sz="3200" b="1" i="1" u="sng" dirty="0">
                <a:solidFill>
                  <a:srgbClr val="002060"/>
                </a:solidFill>
                <a:effectLst>
                  <a:outerShdw blurRad="38100" dist="38100" dir="2700000" algn="tl">
                    <a:srgbClr val="000000">
                      <a:alpha val="43137"/>
                    </a:srgbClr>
                  </a:outerShdw>
                </a:effectLst>
              </a:rPr>
              <a:t>realizzativo: </a:t>
            </a:r>
            <a:r>
              <a:rPr lang="it-IT" sz="3200" b="1" dirty="0">
                <a:solidFill>
                  <a:srgbClr val="FF0000"/>
                </a:solidFill>
              </a:rPr>
              <a:t>che fedelmente porta a compimento l’opera affidata – pienezza dell’umano</a:t>
            </a:r>
          </a:p>
        </p:txBody>
      </p:sp>
    </p:spTree>
    <p:extLst>
      <p:ext uri="{BB962C8B-B14F-4D97-AF65-F5344CB8AC3E}">
        <p14:creationId xmlns:p14="http://schemas.microsoft.com/office/powerpoint/2010/main" val="12714319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850" y="260350"/>
            <a:ext cx="8640763" cy="6192838"/>
          </a:xfrm>
        </p:spPr>
        <p:txBody>
          <a:bodyPr/>
          <a:lstStyle/>
          <a:p>
            <a:pPr algn="l">
              <a:defRPr/>
            </a:pPr>
            <a:r>
              <a:rPr lang="it-IT" sz="3200" dirty="0">
                <a:solidFill>
                  <a:srgbClr val="C00000"/>
                </a:solidFill>
                <a:latin typeface="Aharoni" panose="02010803020104030203" pitchFamily="2" charset="-79"/>
                <a:cs typeface="Aharoni" panose="02010803020104030203" pitchFamily="2" charset="-79"/>
              </a:rPr>
              <a:t>Ognuno, nel corpo ecclesiale, deve </a:t>
            </a:r>
            <a:r>
              <a:rPr lang="it-IT" sz="3200" dirty="0">
                <a:latin typeface="Aharoni" panose="02010803020104030203" pitchFamily="2" charset="-79"/>
                <a:cs typeface="Aharoni" panose="02010803020104030203" pitchFamily="2" charset="-79"/>
              </a:rPr>
              <a:t>operare per l’avvento del Regno</a:t>
            </a:r>
            <a:br>
              <a:rPr lang="it-IT" sz="3200" dirty="0">
                <a:latin typeface="Aharoni" panose="02010803020104030203" pitchFamily="2" charset="-79"/>
                <a:cs typeface="Aharoni" panose="02010803020104030203" pitchFamily="2" charset="-79"/>
              </a:rPr>
            </a:br>
            <a:r>
              <a:rPr lang="it-IT" sz="3200" dirty="0">
                <a:latin typeface="Aharoni" panose="02010803020104030203" pitchFamily="2" charset="-79"/>
                <a:cs typeface="Aharoni" panose="02010803020104030203" pitchFamily="2" charset="-79"/>
              </a:rPr>
              <a:t/>
            </a:r>
            <a:br>
              <a:rPr lang="it-IT" sz="3200" dirty="0">
                <a:latin typeface="Aharoni" panose="02010803020104030203" pitchFamily="2" charset="-79"/>
                <a:cs typeface="Aharoni" panose="02010803020104030203" pitchFamily="2" charset="-79"/>
              </a:rPr>
            </a:br>
            <a:r>
              <a:rPr lang="it-IT" sz="3200" dirty="0">
                <a:latin typeface="Aharoni" panose="02010803020104030203" pitchFamily="2" charset="-79"/>
                <a:cs typeface="Aharoni" panose="02010803020104030203" pitchFamily="2" charset="-79"/>
              </a:rPr>
              <a:t>Nessuno può ritenersi </a:t>
            </a:r>
            <a:r>
              <a:rPr lang="it-IT" sz="3200" dirty="0">
                <a:solidFill>
                  <a:srgbClr val="C00000"/>
                </a:solidFill>
                <a:latin typeface="Aharoni" panose="02010803020104030203" pitchFamily="2" charset="-79"/>
                <a:cs typeface="Aharoni" panose="02010803020104030203" pitchFamily="2" charset="-79"/>
              </a:rPr>
              <a:t>immune</a:t>
            </a:r>
            <a:r>
              <a:rPr lang="it-IT" sz="3200" dirty="0">
                <a:latin typeface="Aharoni" panose="02010803020104030203" pitchFamily="2" charset="-79"/>
                <a:cs typeface="Aharoni" panose="02010803020104030203" pitchFamily="2" charset="-79"/>
              </a:rPr>
              <a:t> da questa </a:t>
            </a:r>
            <a:r>
              <a:rPr lang="it-IT" sz="3200" dirty="0">
                <a:solidFill>
                  <a:srgbClr val="C00000"/>
                </a:solidFill>
                <a:latin typeface="Aharoni" panose="02010803020104030203" pitchFamily="2" charset="-79"/>
                <a:cs typeface="Aharoni" panose="02010803020104030203" pitchFamily="2" charset="-79"/>
              </a:rPr>
              <a:t>responsabilità</a:t>
            </a:r>
            <a:r>
              <a:rPr lang="it-IT" sz="3200" dirty="0">
                <a:latin typeface="Aharoni" panose="02010803020104030203" pitchFamily="2" charset="-79"/>
                <a:cs typeface="Aharoni" panose="02010803020104030203" pitchFamily="2" charset="-79"/>
              </a:rPr>
              <a:t> ( dare risposta), perché </a:t>
            </a:r>
            <a:br>
              <a:rPr lang="it-IT" sz="3200" dirty="0">
                <a:latin typeface="Aharoni" panose="02010803020104030203" pitchFamily="2" charset="-79"/>
                <a:cs typeface="Aharoni" panose="02010803020104030203" pitchFamily="2" charset="-79"/>
              </a:rPr>
            </a:br>
            <a:r>
              <a:rPr lang="it-IT" sz="3200" dirty="0">
                <a:latin typeface="Aharoni" panose="02010803020104030203" pitchFamily="2" charset="-79"/>
                <a:cs typeface="Aharoni" panose="02010803020104030203" pitchFamily="2" charset="-79"/>
              </a:rPr>
              <a:t/>
            </a:r>
            <a:br>
              <a:rPr lang="it-IT" sz="3200" dirty="0">
                <a:latin typeface="Aharoni" panose="02010803020104030203" pitchFamily="2" charset="-79"/>
                <a:cs typeface="Aharoni" panose="02010803020104030203" pitchFamily="2" charset="-79"/>
              </a:rPr>
            </a:br>
            <a:r>
              <a:rPr lang="it-IT" sz="3200" dirty="0">
                <a:solidFill>
                  <a:srgbClr val="FF0000"/>
                </a:solidFill>
                <a:latin typeface="Aharoni" panose="02010803020104030203" pitchFamily="2" charset="-79"/>
                <a:cs typeface="Aharoni" panose="02010803020104030203" pitchFamily="2" charset="-79"/>
              </a:rPr>
              <a:t>«ad ogni discepolo di Cristo incombe il dovere di diffondere la fede, per la parte che spetta a lui» (LG n. 17), </a:t>
            </a:r>
            <a:r>
              <a:rPr lang="it-IT" sz="3200" dirty="0">
                <a:solidFill>
                  <a:schemeClr val="tx1">
                    <a:lumMod val="95000"/>
                    <a:lumOff val="5000"/>
                  </a:schemeClr>
                </a:solidFill>
                <a:latin typeface="Aharoni" panose="02010803020104030203" pitchFamily="2" charset="-79"/>
                <a:cs typeface="Aharoni" panose="02010803020104030203" pitchFamily="2" charset="-79"/>
              </a:rPr>
              <a:t>in virtù del battesimo e della salvezza avuta in dono. </a:t>
            </a:r>
            <a:endParaRPr lang="it-IT" sz="32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6901891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282" y="0"/>
            <a:ext cx="8572531" cy="6858000"/>
          </a:xfrm>
        </p:spPr>
        <p:txBody>
          <a:bodyPr rtlCol="0">
            <a:normAutofit fontScale="90000"/>
          </a:bodyPr>
          <a:lstStyle/>
          <a:p>
            <a:pPr eaLnBrk="1" fontAlgn="auto" hangingPunct="1">
              <a:spcAft>
                <a:spcPts val="0"/>
              </a:spcAft>
              <a:defRPr/>
            </a:pPr>
            <a:r>
              <a:rPr lang="it-IT" dirty="0"/>
              <a:t/>
            </a:r>
            <a:br>
              <a:rPr lang="it-IT" dirty="0"/>
            </a:br>
            <a:r>
              <a:rPr lang="it-IT" dirty="0"/>
              <a:t/>
            </a:r>
            <a:br>
              <a:rPr lang="it-IT" dirty="0"/>
            </a:br>
            <a:r>
              <a:rPr lang="it-IT" dirty="0"/>
              <a:t>è necessario assumere la </a:t>
            </a:r>
            <a:r>
              <a:rPr lang="it-IT" b="1" dirty="0">
                <a:solidFill>
                  <a:srgbClr val="FF0000"/>
                </a:solidFill>
                <a:effectLst>
                  <a:outerShdw blurRad="38100" dist="38100" dir="2700000" algn="tl">
                    <a:srgbClr val="000000">
                      <a:alpha val="43137"/>
                    </a:srgbClr>
                  </a:outerShdw>
                </a:effectLst>
              </a:rPr>
              <a:t>Responsabilità –missione della communio</a:t>
            </a:r>
            <a:r>
              <a:rPr lang="it-IT" dirty="0"/>
              <a:t/>
            </a:r>
            <a:br>
              <a:rPr lang="it-IT" dirty="0"/>
            </a:br>
            <a:r>
              <a:rPr lang="it-IT" dirty="0"/>
              <a:t>per </a:t>
            </a:r>
            <a:r>
              <a:rPr lang="it-IT" b="1" dirty="0">
                <a:solidFill>
                  <a:srgbClr val="00B050"/>
                </a:solidFill>
                <a:effectLst>
                  <a:outerShdw blurRad="38100" dist="38100" dir="2700000" algn="tl">
                    <a:srgbClr val="000000">
                      <a:alpha val="43137"/>
                    </a:srgbClr>
                  </a:outerShdw>
                </a:effectLst>
              </a:rPr>
              <a:t>restituire </a:t>
            </a:r>
            <a:r>
              <a:rPr lang="it-IT" dirty="0"/>
              <a:t>il</a:t>
            </a:r>
            <a:br>
              <a:rPr lang="it-IT" dirty="0"/>
            </a:br>
            <a:r>
              <a:rPr lang="it-IT" i="1" dirty="0">
                <a:solidFill>
                  <a:srgbClr val="FF0000"/>
                </a:solidFill>
              </a:rPr>
              <a:t>munus</a:t>
            </a:r>
            <a:r>
              <a:rPr lang="it-IT" i="1" dirty="0"/>
              <a:t> (dono-funzione) ricevuto  </a:t>
            </a:r>
            <a:br>
              <a:rPr lang="it-IT" i="1" dirty="0"/>
            </a:br>
            <a:r>
              <a:rPr lang="it-IT" i="1" dirty="0"/>
              <a:t/>
            </a:r>
            <a:br>
              <a:rPr lang="it-IT" i="1" dirty="0"/>
            </a:br>
            <a:r>
              <a:rPr lang="it-IT" i="1" dirty="0"/>
              <a:t>e </a:t>
            </a:r>
            <a:r>
              <a:rPr lang="it-IT" b="1" dirty="0">
                <a:solidFill>
                  <a:srgbClr val="002060"/>
                </a:solidFill>
                <a:effectLst>
                  <a:outerShdw blurRad="38100" dist="38100" dir="2700000" algn="tl">
                    <a:srgbClr val="000000">
                      <a:alpha val="43137"/>
                    </a:srgbClr>
                  </a:outerShdw>
                </a:effectLst>
              </a:rPr>
              <a:t>rispondere   </a:t>
            </a:r>
            <a:r>
              <a:rPr lang="it-IT" dirty="0"/>
              <a:t/>
            </a:r>
            <a:br>
              <a:rPr lang="it-IT" dirty="0"/>
            </a:br>
            <a:r>
              <a:rPr lang="it-IT" dirty="0"/>
              <a:t>(</a:t>
            </a:r>
            <a:r>
              <a:rPr lang="it-IT" i="1" dirty="0"/>
              <a:t>cum-munus</a:t>
            </a:r>
            <a:r>
              <a:rPr lang="it-IT" dirty="0"/>
              <a:t>)</a:t>
            </a:r>
            <a:br>
              <a:rPr lang="it-IT" dirty="0"/>
            </a:br>
            <a:r>
              <a:rPr lang="it-IT" b="1" dirty="0">
                <a:solidFill>
                  <a:srgbClr val="FF0000"/>
                </a:solidFill>
                <a:effectLst>
                  <a:outerShdw blurRad="38100" dist="38100" dir="2700000" algn="tl">
                    <a:srgbClr val="000000">
                      <a:alpha val="43137"/>
                    </a:srgbClr>
                  </a:outerShdw>
                </a:effectLst>
              </a:rPr>
              <a:t>come </a:t>
            </a:r>
            <a:r>
              <a:rPr lang="it-IT" b="1" i="1" dirty="0">
                <a:solidFill>
                  <a:srgbClr val="0070C0"/>
                </a:solidFill>
                <a:effectLst>
                  <a:outerShdw blurRad="38100" dist="38100" dir="2700000" algn="tl">
                    <a:srgbClr val="000000">
                      <a:alpha val="43137"/>
                    </a:srgbClr>
                  </a:outerShdw>
                </a:effectLst>
              </a:rPr>
              <a:t>corpo ecclesiale</a:t>
            </a:r>
            <a:r>
              <a:rPr lang="it-IT" dirty="0"/>
              <a:t/>
            </a:r>
            <a:br>
              <a:rPr lang="it-IT" dirty="0"/>
            </a:br>
            <a:r>
              <a:rPr lang="it-IT" b="1" dirty="0">
                <a:solidFill>
                  <a:srgbClr val="00B050"/>
                </a:solidFill>
                <a:effectLst>
                  <a:outerShdw blurRad="38100" dist="38100" dir="2700000" algn="tl">
                    <a:srgbClr val="000000">
                      <a:alpha val="43137"/>
                    </a:srgbClr>
                  </a:outerShdw>
                </a:effectLst>
              </a:rPr>
              <a:t>senza privilegi o deroghe </a:t>
            </a:r>
            <a:r>
              <a:rPr lang="it-IT" dirty="0"/>
              <a:t/>
            </a:r>
            <a:br>
              <a:rPr lang="it-IT" dirty="0"/>
            </a:br>
            <a:r>
              <a:rPr lang="it-IT" dirty="0"/>
              <a:t>(</a:t>
            </a:r>
            <a:r>
              <a:rPr lang="it-IT" i="1" dirty="0"/>
              <a:t>im-munitas</a:t>
            </a:r>
            <a:r>
              <a:rPr lang="it-IT" dirty="0"/>
              <a:t>)</a:t>
            </a:r>
            <a:br>
              <a:rPr lang="it-IT" dirty="0"/>
            </a:br>
            <a:r>
              <a:rPr lang="it-IT" dirty="0"/>
              <a:t/>
            </a:r>
            <a:br>
              <a:rPr lang="it-IT" dirty="0"/>
            </a:br>
            <a:endParaRPr lang="it-IT" dirty="0"/>
          </a:p>
        </p:txBody>
      </p:sp>
    </p:spTree>
    <p:extLst>
      <p:ext uri="{BB962C8B-B14F-4D97-AF65-F5344CB8AC3E}">
        <p14:creationId xmlns:p14="http://schemas.microsoft.com/office/powerpoint/2010/main" val="2758930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496" y="0"/>
            <a:ext cx="9108504" cy="6525344"/>
          </a:xfrm>
        </p:spPr>
        <p:txBody>
          <a:bodyPr>
            <a:normAutofit/>
          </a:bodyPr>
          <a:lstStyle/>
          <a:p>
            <a:r>
              <a:rPr lang="it-IT" sz="2800" b="1" dirty="0">
                <a:solidFill>
                  <a:srgbClr val="FF0000"/>
                </a:solidFill>
              </a:rPr>
              <a:t>CHIESA</a:t>
            </a:r>
            <a:r>
              <a:rPr lang="it-IT" sz="2800" dirty="0"/>
              <a:t/>
            </a:r>
            <a:br>
              <a:rPr lang="it-IT" sz="2800" dirty="0"/>
            </a:br>
            <a:r>
              <a:rPr lang="it-IT" sz="2400" dirty="0">
                <a:solidFill>
                  <a:srgbClr val="0070C0"/>
                </a:solidFill>
              </a:rPr>
              <a:t>presenta un’ampiezza maggiore; fa riferimento ai corrispettivi</a:t>
            </a:r>
            <a:r>
              <a:rPr lang="it-IT" sz="2400" dirty="0"/>
              <a:t>: </a:t>
            </a:r>
            <a:r>
              <a:rPr lang="it-IT" sz="2400" i="1" dirty="0" err="1">
                <a:solidFill>
                  <a:srgbClr val="FF0000"/>
                </a:solidFill>
              </a:rPr>
              <a:t>ekklesìa</a:t>
            </a:r>
            <a:r>
              <a:rPr lang="it-IT" sz="2400" i="1" dirty="0">
                <a:solidFill>
                  <a:srgbClr val="FF0000"/>
                </a:solidFill>
              </a:rPr>
              <a:t> – </a:t>
            </a:r>
            <a:r>
              <a:rPr lang="it-IT" sz="2400" i="1" dirty="0" err="1">
                <a:solidFill>
                  <a:srgbClr val="FF0000"/>
                </a:solidFill>
              </a:rPr>
              <a:t>synagogè</a:t>
            </a:r>
            <a:r>
              <a:rPr lang="it-IT" sz="2400" i="1" dirty="0">
                <a:solidFill>
                  <a:srgbClr val="FF0000"/>
                </a:solidFill>
              </a:rPr>
              <a:t> </a:t>
            </a:r>
            <a:r>
              <a:rPr lang="it-IT" sz="2400" i="1" dirty="0">
                <a:solidFill>
                  <a:srgbClr val="0070C0"/>
                </a:solidFill>
              </a:rPr>
              <a:t>che </a:t>
            </a:r>
            <a:r>
              <a:rPr lang="it-IT" sz="2400" dirty="0">
                <a:solidFill>
                  <a:srgbClr val="0070C0"/>
                </a:solidFill>
              </a:rPr>
              <a:t>senza sostanziali differenze riprendono i termini ebraici di</a:t>
            </a:r>
            <a:r>
              <a:rPr lang="it-IT" sz="2400" dirty="0"/>
              <a:t> </a:t>
            </a:r>
            <a:r>
              <a:rPr lang="it-IT" sz="2400" i="1" dirty="0" err="1">
                <a:solidFill>
                  <a:srgbClr val="FF0000"/>
                </a:solidFill>
              </a:rPr>
              <a:t>qahàl</a:t>
            </a:r>
            <a:r>
              <a:rPr lang="it-IT" sz="2400" dirty="0">
                <a:solidFill>
                  <a:srgbClr val="FF0000"/>
                </a:solidFill>
              </a:rPr>
              <a:t> </a:t>
            </a:r>
            <a:r>
              <a:rPr lang="it-IT" sz="2400" dirty="0"/>
              <a:t>e di </a:t>
            </a:r>
            <a:r>
              <a:rPr lang="it-IT" sz="2400" i="1" dirty="0" err="1">
                <a:solidFill>
                  <a:srgbClr val="FF0000"/>
                </a:solidFill>
              </a:rPr>
              <a:t>edah</a:t>
            </a:r>
            <a:r>
              <a:rPr lang="it-IT" sz="2400" i="1" dirty="0"/>
              <a:t/>
            </a:r>
            <a:br>
              <a:rPr lang="it-IT" sz="2400" i="1" dirty="0"/>
            </a:br>
            <a:r>
              <a:rPr lang="it-IT" sz="2400" i="1" dirty="0"/>
              <a:t>con una </a:t>
            </a:r>
            <a:r>
              <a:rPr lang="it-IT" sz="2400" i="1" dirty="0">
                <a:solidFill>
                  <a:srgbClr val="00B050"/>
                </a:solidFill>
              </a:rPr>
              <a:t>oscillazione</a:t>
            </a:r>
            <a:r>
              <a:rPr lang="it-IT" sz="2400" i="1" dirty="0"/>
              <a:t> da due significati:</a:t>
            </a:r>
            <a:br>
              <a:rPr lang="it-IT" sz="2400" i="1" dirty="0"/>
            </a:br>
            <a:r>
              <a:rPr lang="it-IT" sz="2400" i="1" dirty="0">
                <a:solidFill>
                  <a:srgbClr val="00B050"/>
                </a:solidFill>
              </a:rPr>
              <a:t>Chiesa/Comunità universale </a:t>
            </a:r>
            <a:r>
              <a:rPr lang="it-IT" sz="2400" i="1" dirty="0"/>
              <a:t>– </a:t>
            </a:r>
            <a:r>
              <a:rPr lang="it-IT" sz="2400" i="1" dirty="0">
                <a:solidFill>
                  <a:srgbClr val="0070C0"/>
                </a:solidFill>
              </a:rPr>
              <a:t>Chiesa/Comunità particolare</a:t>
            </a:r>
            <a:r>
              <a:rPr lang="it-IT" sz="2400" i="1" dirty="0"/>
              <a:t/>
            </a:r>
            <a:br>
              <a:rPr lang="it-IT" sz="2400" i="1" dirty="0"/>
            </a:br>
            <a:r>
              <a:rPr lang="it-IT" sz="2400" i="1" dirty="0">
                <a:solidFill>
                  <a:srgbClr val="00B050"/>
                </a:solidFill>
              </a:rPr>
              <a:t>Chiesa/Comunità terrena </a:t>
            </a:r>
            <a:r>
              <a:rPr lang="it-IT" sz="2400" i="1" dirty="0"/>
              <a:t>– </a:t>
            </a:r>
            <a:r>
              <a:rPr lang="it-IT" sz="2400" i="1" dirty="0">
                <a:solidFill>
                  <a:srgbClr val="0070C0"/>
                </a:solidFill>
              </a:rPr>
              <a:t>Chiesa/Comunità escatologica</a:t>
            </a:r>
            <a:r>
              <a:rPr lang="it-IT" sz="2400" i="1" dirty="0"/>
              <a:t/>
            </a:r>
            <a:br>
              <a:rPr lang="it-IT" sz="2400" i="1" dirty="0"/>
            </a:br>
            <a:r>
              <a:rPr lang="it-IT" sz="2400" i="1" dirty="0">
                <a:solidFill>
                  <a:srgbClr val="00B050"/>
                </a:solidFill>
              </a:rPr>
              <a:t>Chiesa/Comunità di appartenenza </a:t>
            </a:r>
            <a:r>
              <a:rPr lang="it-IT" sz="2400" i="1" dirty="0"/>
              <a:t>– </a:t>
            </a:r>
            <a:r>
              <a:rPr lang="it-IT" sz="2400" i="1" dirty="0">
                <a:solidFill>
                  <a:srgbClr val="0070C0"/>
                </a:solidFill>
              </a:rPr>
              <a:t>Chiesa/Comunità liturgica</a:t>
            </a:r>
            <a:r>
              <a:rPr lang="it-IT" sz="2400" i="1" dirty="0"/>
              <a:t/>
            </a:r>
            <a:br>
              <a:rPr lang="it-IT" sz="2400" i="1" dirty="0"/>
            </a:br>
            <a:r>
              <a:rPr lang="it-IT" sz="2400" u="sng" dirty="0">
                <a:solidFill>
                  <a:srgbClr val="00B050"/>
                </a:solidFill>
              </a:rPr>
              <a:t>TERMINI</a:t>
            </a:r>
            <a:r>
              <a:rPr lang="it-IT" sz="2400" i="1" dirty="0"/>
              <a:t/>
            </a:r>
            <a:br>
              <a:rPr lang="it-IT" sz="2400" i="1" dirty="0"/>
            </a:br>
            <a:r>
              <a:rPr lang="it-IT" sz="2400" i="1" dirty="0" err="1"/>
              <a:t>edah</a:t>
            </a:r>
            <a:r>
              <a:rPr lang="it-IT" sz="2400" i="1" dirty="0"/>
              <a:t>: determina il tempo del raduno (sacrale)</a:t>
            </a:r>
            <a:br>
              <a:rPr lang="it-IT" sz="2400" i="1" dirty="0"/>
            </a:br>
            <a:r>
              <a:rPr lang="it-IT" sz="2400" i="1" dirty="0" err="1"/>
              <a:t>qahal</a:t>
            </a:r>
            <a:r>
              <a:rPr lang="it-IT" sz="2400" i="1" dirty="0"/>
              <a:t>: moltitudine radunata (la cui sacralità è determinata dal </a:t>
            </a:r>
            <a:r>
              <a:rPr lang="it-IT" sz="2400" i="1" u="sng" dirty="0">
                <a:solidFill>
                  <a:srgbClr val="0070C0"/>
                </a:solidFill>
              </a:rPr>
              <a:t>genitivo di appartenenza</a:t>
            </a:r>
            <a:r>
              <a:rPr lang="it-IT" sz="2400" i="1" dirty="0"/>
              <a:t>: </a:t>
            </a:r>
            <a:r>
              <a:rPr lang="it-IT" sz="2400" i="1" dirty="0">
                <a:solidFill>
                  <a:srgbClr val="FF0000"/>
                </a:solidFill>
              </a:rPr>
              <a:t>Assemblea del Signore – Chiesa di Cristo</a:t>
            </a:r>
            <a:r>
              <a:rPr lang="it-IT" sz="2400" i="1" dirty="0"/>
              <a:t>)</a:t>
            </a:r>
            <a:br>
              <a:rPr lang="it-IT" sz="2400" i="1" dirty="0"/>
            </a:br>
            <a:r>
              <a:rPr lang="it-IT" sz="2400" i="1" dirty="0"/>
              <a:t> Sia </a:t>
            </a:r>
            <a:r>
              <a:rPr lang="it-IT" sz="2400" i="1" dirty="0" err="1"/>
              <a:t>Ekklesia</a:t>
            </a:r>
            <a:r>
              <a:rPr lang="it-IT" sz="2400" i="1" dirty="0"/>
              <a:t>, sia </a:t>
            </a:r>
            <a:r>
              <a:rPr lang="it-IT" sz="2400" i="1" dirty="0" err="1"/>
              <a:t>Synagoge</a:t>
            </a:r>
            <a:r>
              <a:rPr lang="it-IT" sz="2400" i="1" dirty="0"/>
              <a:t> sono termini che indicano una convocazione</a:t>
            </a:r>
            <a:br>
              <a:rPr lang="it-IT" sz="2400" i="1" dirty="0"/>
            </a:br>
            <a:r>
              <a:rPr lang="it-IT" sz="2400" i="1" dirty="0" err="1">
                <a:solidFill>
                  <a:srgbClr val="FF0000"/>
                </a:solidFill>
              </a:rPr>
              <a:t>Ek</a:t>
            </a:r>
            <a:r>
              <a:rPr lang="it-IT" sz="2400" i="1" dirty="0">
                <a:solidFill>
                  <a:srgbClr val="FF0000"/>
                </a:solidFill>
              </a:rPr>
              <a:t>- </a:t>
            </a:r>
            <a:r>
              <a:rPr lang="it-IT" sz="2400" i="1" dirty="0" err="1">
                <a:solidFill>
                  <a:srgbClr val="FF0000"/>
                </a:solidFill>
              </a:rPr>
              <a:t>kalein</a:t>
            </a:r>
            <a:r>
              <a:rPr lang="it-IT" sz="2400" i="1" dirty="0"/>
              <a:t>: </a:t>
            </a:r>
            <a:r>
              <a:rPr lang="it-IT" sz="2400" i="1" dirty="0">
                <a:solidFill>
                  <a:srgbClr val="0070C0"/>
                </a:solidFill>
              </a:rPr>
              <a:t>chiamare a raduno, convocare</a:t>
            </a:r>
            <a:r>
              <a:rPr lang="it-IT" sz="2400" i="1" dirty="0"/>
              <a:t/>
            </a:r>
            <a:br>
              <a:rPr lang="it-IT" sz="2400" i="1" dirty="0"/>
            </a:br>
            <a:r>
              <a:rPr lang="it-IT" sz="2400" i="1" dirty="0" err="1">
                <a:solidFill>
                  <a:srgbClr val="FF0000"/>
                </a:solidFill>
              </a:rPr>
              <a:t>Syn</a:t>
            </a:r>
            <a:r>
              <a:rPr lang="it-IT" sz="2400" i="1" dirty="0">
                <a:solidFill>
                  <a:srgbClr val="FF0000"/>
                </a:solidFill>
              </a:rPr>
              <a:t>- </a:t>
            </a:r>
            <a:r>
              <a:rPr lang="it-IT" sz="2400" i="1" dirty="0" err="1">
                <a:solidFill>
                  <a:srgbClr val="FF0000"/>
                </a:solidFill>
              </a:rPr>
              <a:t>àgein</a:t>
            </a:r>
            <a:r>
              <a:rPr lang="it-IT" sz="2400" i="1" dirty="0"/>
              <a:t>: </a:t>
            </a:r>
            <a:r>
              <a:rPr lang="it-IT" sz="2400" i="1" dirty="0">
                <a:solidFill>
                  <a:srgbClr val="0070C0"/>
                </a:solidFill>
              </a:rPr>
              <a:t>radunare, riunire</a:t>
            </a:r>
            <a:r>
              <a:rPr lang="it-IT" sz="2400" i="1" dirty="0"/>
              <a:t/>
            </a:r>
            <a:br>
              <a:rPr lang="it-IT" sz="2400" i="1" dirty="0"/>
            </a:br>
            <a:r>
              <a:rPr lang="it-IT" sz="2400" i="1" dirty="0"/>
              <a:t>in </a:t>
            </a:r>
            <a:r>
              <a:rPr lang="it-IT" sz="2400" i="1" dirty="0">
                <a:solidFill>
                  <a:srgbClr val="00B050"/>
                </a:solidFill>
              </a:rPr>
              <a:t>senso sacrale liturgico</a:t>
            </a:r>
          </a:p>
        </p:txBody>
      </p:sp>
    </p:spTree>
    <p:extLst>
      <p:ext uri="{BB962C8B-B14F-4D97-AF65-F5344CB8AC3E}">
        <p14:creationId xmlns:p14="http://schemas.microsoft.com/office/powerpoint/2010/main" val="33183972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530626"/>
          </a:xfrm>
        </p:spPr>
        <p:txBody>
          <a:bodyPr>
            <a:normAutofit fontScale="90000"/>
          </a:bodyPr>
          <a:lstStyle/>
          <a:p>
            <a:r>
              <a:rPr lang="it-IT" dirty="0">
                <a:solidFill>
                  <a:srgbClr val="FF0000"/>
                </a:solidFill>
              </a:rPr>
              <a:t>Ricordati di quale corpo fai parte, a quale capo sei unito; sul fondamento, che è Cristo, fa in modo da essere pietra ben squadrata e ben compaginata nell’edificio spirituale che è la Chiesa</a:t>
            </a:r>
            <a:br>
              <a:rPr lang="it-IT" dirty="0">
                <a:solidFill>
                  <a:srgbClr val="FF0000"/>
                </a:solidFill>
              </a:rPr>
            </a:br>
            <a:r>
              <a:rPr lang="it-IT" dirty="0"/>
              <a:t/>
            </a:r>
            <a:br>
              <a:rPr lang="it-IT" dirty="0"/>
            </a:br>
            <a:r>
              <a:rPr lang="it-IT" dirty="0"/>
              <a:t>(Gregorio Magno)</a:t>
            </a:r>
          </a:p>
        </p:txBody>
      </p:sp>
    </p:spTree>
    <p:extLst>
      <p:ext uri="{BB962C8B-B14F-4D97-AF65-F5344CB8AC3E}">
        <p14:creationId xmlns:p14="http://schemas.microsoft.com/office/powerpoint/2010/main" val="3729413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496" y="0"/>
            <a:ext cx="9108504" cy="6858000"/>
          </a:xfrm>
        </p:spPr>
        <p:txBody>
          <a:bodyPr>
            <a:normAutofit fontScale="90000"/>
          </a:bodyPr>
          <a:lstStyle/>
          <a:p>
            <a:r>
              <a:rPr lang="it-IT" sz="4000" b="1" dirty="0">
                <a:solidFill>
                  <a:srgbClr val="FF0000"/>
                </a:solidFill>
                <a:latin typeface="Book Antiqua" panose="02040602050305030304" pitchFamily="18" charset="0"/>
              </a:rPr>
              <a:t>2. Considerazione centrale</a:t>
            </a:r>
            <a:r>
              <a:rPr lang="it-IT" sz="3200" b="1" dirty="0">
                <a:solidFill>
                  <a:srgbClr val="FF0000"/>
                </a:solidFill>
                <a:latin typeface="Book Antiqua" panose="02040602050305030304" pitchFamily="18" charset="0"/>
              </a:rPr>
              <a:t/>
            </a:r>
            <a:br>
              <a:rPr lang="it-IT" sz="3200" b="1" dirty="0">
                <a:solidFill>
                  <a:srgbClr val="FF0000"/>
                </a:solidFill>
                <a:latin typeface="Book Antiqua" panose="02040602050305030304" pitchFamily="18" charset="0"/>
              </a:rPr>
            </a:br>
            <a:r>
              <a:rPr lang="it-IT" sz="3200" b="1" dirty="0">
                <a:solidFill>
                  <a:srgbClr val="FF0000"/>
                </a:solidFill>
                <a:latin typeface="Book Antiqua" panose="02040602050305030304" pitchFamily="18" charset="0"/>
              </a:rPr>
              <a:t>che struttura il legame tra i due termini e la loro reciprocità</a:t>
            </a:r>
            <a:br>
              <a:rPr lang="it-IT" sz="3200" b="1" dirty="0">
                <a:solidFill>
                  <a:srgbClr val="FF0000"/>
                </a:solidFill>
                <a:latin typeface="Book Antiqua" panose="02040602050305030304" pitchFamily="18" charset="0"/>
              </a:rPr>
            </a:br>
            <a:r>
              <a:rPr lang="it-IT" sz="3200" b="1" dirty="0">
                <a:solidFill>
                  <a:srgbClr val="FF0000"/>
                </a:solidFill>
                <a:latin typeface="Book Antiqua" panose="02040602050305030304" pitchFamily="18" charset="0"/>
              </a:rPr>
              <a:t/>
            </a:r>
            <a:br>
              <a:rPr lang="it-IT" sz="3200" b="1" dirty="0">
                <a:solidFill>
                  <a:srgbClr val="FF0000"/>
                </a:solidFill>
                <a:latin typeface="Book Antiqua" panose="02040602050305030304" pitchFamily="18" charset="0"/>
              </a:rPr>
            </a:br>
            <a:r>
              <a:rPr lang="it-IT" sz="3100" b="1" dirty="0">
                <a:solidFill>
                  <a:srgbClr val="FF0000"/>
                </a:solidFill>
                <a:latin typeface="Book Antiqua" panose="02040602050305030304" pitchFamily="18" charset="0"/>
              </a:rPr>
              <a:t>L’Eucarestia, corpo </a:t>
            </a:r>
            <a:r>
              <a:rPr lang="it-IT" sz="3100" b="1" i="1" dirty="0">
                <a:solidFill>
                  <a:srgbClr val="FF0000"/>
                </a:solidFill>
                <a:latin typeface="Book Antiqua" panose="02040602050305030304" pitchFamily="18" charset="0"/>
              </a:rPr>
              <a:t>nel mistero</a:t>
            </a:r>
            <a:br>
              <a:rPr lang="it-IT" sz="3100" b="1" i="1" dirty="0">
                <a:solidFill>
                  <a:srgbClr val="FF0000"/>
                </a:solidFill>
                <a:latin typeface="Book Antiqua" panose="02040602050305030304" pitchFamily="18" charset="0"/>
              </a:rPr>
            </a:br>
            <a:r>
              <a:rPr lang="it-IT" sz="3100" b="1" dirty="0">
                <a:solidFill>
                  <a:srgbClr val="FF0000"/>
                </a:solidFill>
                <a:latin typeface="Book Antiqua" panose="02040602050305030304" pitchFamily="18" charset="0"/>
              </a:rPr>
              <a:t>nutre il </a:t>
            </a:r>
            <a:r>
              <a:rPr lang="it-IT" sz="3100" b="1" i="1" dirty="0">
                <a:solidFill>
                  <a:srgbClr val="FF0000"/>
                </a:solidFill>
                <a:latin typeface="Book Antiqua" panose="02040602050305030304" pitchFamily="18" charset="0"/>
              </a:rPr>
              <a:t>corpo della Chiesa</a:t>
            </a:r>
            <a:r>
              <a:rPr lang="it-IT" sz="2400" b="1" i="1" dirty="0">
                <a:latin typeface="Book Antiqua" panose="02040602050305030304" pitchFamily="18" charset="0"/>
              </a:rPr>
              <a:t/>
            </a:r>
            <a:br>
              <a:rPr lang="it-IT" sz="2400" b="1" i="1" dirty="0">
                <a:latin typeface="Book Antiqua" panose="02040602050305030304" pitchFamily="18" charset="0"/>
              </a:rPr>
            </a:br>
            <a:r>
              <a:rPr lang="it-IT" sz="2400" b="1" i="1" dirty="0">
                <a:latin typeface="Book Antiqua" panose="02040602050305030304" pitchFamily="18" charset="0"/>
              </a:rPr>
              <a:t/>
            </a:r>
            <a:br>
              <a:rPr lang="it-IT" sz="2400" b="1" i="1" dirty="0">
                <a:latin typeface="Book Antiqua" panose="02040602050305030304" pitchFamily="18" charset="0"/>
              </a:rPr>
            </a:br>
            <a:r>
              <a:rPr lang="it-IT" sz="2400" b="1" i="1" dirty="0">
                <a:solidFill>
                  <a:srgbClr val="00B050"/>
                </a:solidFill>
                <a:latin typeface="Book Antiqua" panose="02040602050305030304" pitchFamily="18" charset="0"/>
              </a:rPr>
              <a:t>necessaria una piccola inversione nel vocabolario:</a:t>
            </a:r>
            <a:r>
              <a:rPr lang="it-IT" sz="2400" b="1" i="1" dirty="0">
                <a:latin typeface="Book Antiqua" panose="02040602050305030304" pitchFamily="18" charset="0"/>
              </a:rPr>
              <a:t/>
            </a:r>
            <a:br>
              <a:rPr lang="it-IT" sz="2400" b="1" i="1" dirty="0">
                <a:latin typeface="Book Antiqua" panose="02040602050305030304" pitchFamily="18" charset="0"/>
              </a:rPr>
            </a:br>
            <a:r>
              <a:rPr lang="it-IT" sz="2400" b="1" dirty="0">
                <a:latin typeface="Book Antiqua" panose="02040602050305030304" pitchFamily="18" charset="0"/>
              </a:rPr>
              <a:t> </a:t>
            </a:r>
            <a:r>
              <a:rPr lang="it-IT" sz="2400" b="1" i="1" dirty="0">
                <a:solidFill>
                  <a:srgbClr val="0070C0"/>
                </a:solidFill>
                <a:latin typeface="Book Antiqua" panose="02040602050305030304" pitchFamily="18" charset="0"/>
              </a:rPr>
              <a:t>Corpo mistico </a:t>
            </a:r>
            <a:r>
              <a:rPr lang="it-IT" sz="2400" b="1" dirty="0">
                <a:solidFill>
                  <a:srgbClr val="0070C0"/>
                </a:solidFill>
                <a:latin typeface="Book Antiqua" panose="02040602050305030304" pitchFamily="18" charset="0"/>
              </a:rPr>
              <a:t>ha designato </a:t>
            </a:r>
            <a:r>
              <a:rPr lang="it-IT" sz="2400" b="1" i="1" dirty="0">
                <a:solidFill>
                  <a:srgbClr val="0070C0"/>
                </a:solidFill>
                <a:latin typeface="Book Antiqua" panose="02040602050305030304" pitchFamily="18" charset="0"/>
              </a:rPr>
              <a:t>l’Eucarestia (il corpo nei misteri), mentre Corpo di Cristo </a:t>
            </a:r>
            <a:r>
              <a:rPr lang="it-IT" sz="2400" b="1" dirty="0">
                <a:solidFill>
                  <a:srgbClr val="0070C0"/>
                </a:solidFill>
                <a:latin typeface="Book Antiqua" panose="02040602050305030304" pitchFamily="18" charset="0"/>
              </a:rPr>
              <a:t>designava la </a:t>
            </a:r>
            <a:r>
              <a:rPr lang="it-IT" sz="2400" b="1" i="1" dirty="0">
                <a:solidFill>
                  <a:srgbClr val="0070C0"/>
                </a:solidFill>
                <a:latin typeface="Book Antiqua" panose="02040602050305030304" pitchFamily="18" charset="0"/>
              </a:rPr>
              <a:t>Chiesa</a:t>
            </a:r>
            <a:r>
              <a:rPr lang="it-IT" sz="2400" b="1" i="1" dirty="0">
                <a:latin typeface="Book Antiqua" panose="02040602050305030304" pitchFamily="18" charset="0"/>
              </a:rPr>
              <a:t/>
            </a:r>
            <a:br>
              <a:rPr lang="it-IT" sz="2400" b="1" i="1" dirty="0">
                <a:latin typeface="Book Antiqua" panose="02040602050305030304" pitchFamily="18" charset="0"/>
              </a:rPr>
            </a:br>
            <a:r>
              <a:rPr lang="it-IT" sz="2400" b="1" i="1" dirty="0">
                <a:latin typeface="Book Antiqua" panose="02040602050305030304" pitchFamily="18" charset="0"/>
              </a:rPr>
              <a:t/>
            </a:r>
            <a:br>
              <a:rPr lang="it-IT" sz="2400" b="1" i="1" dirty="0">
                <a:latin typeface="Book Antiqua" panose="02040602050305030304" pitchFamily="18" charset="0"/>
              </a:rPr>
            </a:br>
            <a:r>
              <a:rPr lang="it-IT" sz="2400" b="1" i="1" dirty="0">
                <a:solidFill>
                  <a:srgbClr val="00B050"/>
                </a:solidFill>
                <a:latin typeface="Book Antiqua" panose="02040602050305030304" pitchFamily="18" charset="0"/>
              </a:rPr>
              <a:t>oggi: il contrario. Ci aiuta in questo Agostino</a:t>
            </a:r>
            <a:br>
              <a:rPr lang="it-IT" sz="2400" b="1" i="1" dirty="0">
                <a:solidFill>
                  <a:srgbClr val="00B050"/>
                </a:solidFill>
                <a:latin typeface="Book Antiqua" panose="02040602050305030304" pitchFamily="18" charset="0"/>
              </a:rPr>
            </a:br>
            <a:r>
              <a:rPr lang="it-IT" sz="2400" b="1" i="1" dirty="0">
                <a:solidFill>
                  <a:srgbClr val="00B050"/>
                </a:solidFill>
                <a:latin typeface="Book Antiqua" panose="02040602050305030304" pitchFamily="18" charset="0"/>
              </a:rPr>
              <a:t/>
            </a:r>
            <a:br>
              <a:rPr lang="it-IT" sz="2400" b="1" i="1" dirty="0">
                <a:solidFill>
                  <a:srgbClr val="00B050"/>
                </a:solidFill>
                <a:latin typeface="Book Antiqua" panose="02040602050305030304" pitchFamily="18" charset="0"/>
              </a:rPr>
            </a:br>
            <a:r>
              <a:rPr lang="it-IT" sz="3100" b="1" i="1" dirty="0">
                <a:solidFill>
                  <a:srgbClr val="FF0000"/>
                </a:solidFill>
                <a:latin typeface="Book Antiqua" panose="02040602050305030304" pitchFamily="18" charset="0"/>
              </a:rPr>
              <a:t>Il Cristo nutre</a:t>
            </a:r>
            <a:br>
              <a:rPr lang="it-IT" sz="3100" b="1" i="1" dirty="0">
                <a:solidFill>
                  <a:srgbClr val="FF0000"/>
                </a:solidFill>
                <a:latin typeface="Book Antiqua" panose="02040602050305030304" pitchFamily="18" charset="0"/>
              </a:rPr>
            </a:br>
            <a:r>
              <a:rPr lang="it-IT" sz="3100" b="1" i="1" dirty="0">
                <a:solidFill>
                  <a:srgbClr val="FF0000"/>
                </a:solidFill>
                <a:latin typeface="Book Antiqua" panose="02040602050305030304" pitchFamily="18" charset="0"/>
              </a:rPr>
              <a:t>il suo corpo (Chiesa)</a:t>
            </a:r>
            <a:br>
              <a:rPr lang="it-IT" sz="3100" b="1" i="1" dirty="0">
                <a:solidFill>
                  <a:srgbClr val="FF0000"/>
                </a:solidFill>
                <a:latin typeface="Book Antiqua" panose="02040602050305030304" pitchFamily="18" charset="0"/>
              </a:rPr>
            </a:br>
            <a:r>
              <a:rPr lang="it-IT" sz="3100" b="1" i="1" dirty="0">
                <a:solidFill>
                  <a:srgbClr val="FF0000"/>
                </a:solidFill>
                <a:latin typeface="Book Antiqua" panose="02040602050305030304" pitchFamily="18" charset="0"/>
              </a:rPr>
              <a:t>dal suo corpo (nato da Maria)</a:t>
            </a:r>
            <a:br>
              <a:rPr lang="it-IT" sz="3100" b="1" i="1" dirty="0">
                <a:solidFill>
                  <a:srgbClr val="FF0000"/>
                </a:solidFill>
                <a:latin typeface="Book Antiqua" panose="02040602050305030304" pitchFamily="18" charset="0"/>
              </a:rPr>
            </a:br>
            <a:r>
              <a:rPr lang="it-IT" sz="3100" b="1" i="1" dirty="0">
                <a:solidFill>
                  <a:srgbClr val="FF0000"/>
                </a:solidFill>
                <a:latin typeface="Book Antiqua" panose="02040602050305030304" pitchFamily="18" charset="0"/>
              </a:rPr>
              <a:t>con il suo corpo (Eucarestia)</a:t>
            </a:r>
            <a:endParaRPr lang="it-IT" sz="2400" b="1" dirty="0">
              <a:solidFill>
                <a:srgbClr val="FF0000"/>
              </a:solidFill>
              <a:latin typeface="Book Antiqua" panose="0204060205030503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496" y="274638"/>
            <a:ext cx="9145016" cy="6583362"/>
          </a:xfrm>
        </p:spPr>
        <p:txBody>
          <a:bodyPr>
            <a:normAutofit fontScale="90000"/>
          </a:bodyPr>
          <a:lstStyle/>
          <a:p>
            <a:r>
              <a:rPr lang="it-IT" sz="2400" dirty="0"/>
              <a:t> </a:t>
            </a:r>
            <a:r>
              <a:rPr lang="it-IT" sz="2400" dirty="0">
                <a:solidFill>
                  <a:srgbClr val="FF0000"/>
                </a:solidFill>
              </a:rPr>
              <a:t>CORRELAZIONE TRA I DUE CORPI DI CRISTO IN PAOLO</a:t>
            </a:r>
            <a:r>
              <a:rPr lang="it-IT" sz="2400" dirty="0"/>
              <a:t/>
            </a:r>
            <a:br>
              <a:rPr lang="it-IT" sz="2400" dirty="0"/>
            </a:br>
            <a:r>
              <a:rPr lang="it-IT" sz="2400" b="1" dirty="0">
                <a:solidFill>
                  <a:srgbClr val="0070C0"/>
                </a:solidFill>
              </a:rPr>
              <a:t> 1Cor 10, 16-17 – </a:t>
            </a:r>
            <a:r>
              <a:rPr lang="it-IT" sz="2400" b="1" dirty="0">
                <a:solidFill>
                  <a:srgbClr val="FF0000"/>
                </a:solidFill>
              </a:rPr>
              <a:t>centralità del termine corpo.</a:t>
            </a:r>
            <a:r>
              <a:rPr lang="it-IT" sz="2400" b="1" dirty="0">
                <a:solidFill>
                  <a:srgbClr val="0070C0"/>
                </a:solidFill>
              </a:rPr>
              <a:t/>
            </a:r>
            <a:br>
              <a:rPr lang="it-IT" sz="2400" b="1" dirty="0">
                <a:solidFill>
                  <a:srgbClr val="0070C0"/>
                </a:solidFill>
              </a:rPr>
            </a:br>
            <a:r>
              <a:rPr lang="it-IT" sz="2400" b="1" dirty="0">
                <a:solidFill>
                  <a:srgbClr val="0070C0"/>
                </a:solidFill>
              </a:rPr>
              <a:t>Importante, oltre al termine greco </a:t>
            </a:r>
            <a:r>
              <a:rPr lang="it-IT" sz="2400" b="1" i="1" dirty="0">
                <a:solidFill>
                  <a:srgbClr val="0070C0"/>
                </a:solidFill>
              </a:rPr>
              <a:t>soma</a:t>
            </a:r>
            <a:r>
              <a:rPr lang="it-IT" sz="2400" b="1" dirty="0">
                <a:solidFill>
                  <a:srgbClr val="0070C0"/>
                </a:solidFill>
              </a:rPr>
              <a:t>, il riferimento al termine siriaco </a:t>
            </a:r>
            <a:r>
              <a:rPr lang="it-IT" sz="2400" b="1" i="1" dirty="0" err="1">
                <a:solidFill>
                  <a:srgbClr val="0070C0"/>
                </a:solidFill>
              </a:rPr>
              <a:t>pagra</a:t>
            </a:r>
            <a:r>
              <a:rPr lang="it-IT" sz="2400" b="1" i="1" dirty="0">
                <a:solidFill>
                  <a:srgbClr val="0070C0"/>
                </a:solidFill>
              </a:rPr>
              <a:t> – ebraico </a:t>
            </a:r>
            <a:r>
              <a:rPr lang="it-IT" sz="2400" b="1" i="1" dirty="0" err="1">
                <a:solidFill>
                  <a:srgbClr val="0070C0"/>
                </a:solidFill>
              </a:rPr>
              <a:t>peger</a:t>
            </a:r>
            <a:r>
              <a:rPr lang="it-IT" sz="2400" b="1" i="1" dirty="0">
                <a:solidFill>
                  <a:srgbClr val="0070C0"/>
                </a:solidFill>
              </a:rPr>
              <a:t> </a:t>
            </a:r>
            <a:r>
              <a:rPr lang="it-IT" sz="2400" b="1" dirty="0">
                <a:solidFill>
                  <a:srgbClr val="0070C0"/>
                </a:solidFill>
              </a:rPr>
              <a:t> che indica sia </a:t>
            </a:r>
            <a:r>
              <a:rPr lang="it-IT" sz="2400" b="1" i="1" dirty="0">
                <a:solidFill>
                  <a:srgbClr val="0070C0"/>
                </a:solidFill>
              </a:rPr>
              <a:t>corpo esanime </a:t>
            </a:r>
            <a:r>
              <a:rPr lang="it-IT" sz="2400" b="1" dirty="0">
                <a:solidFill>
                  <a:srgbClr val="0070C0"/>
                </a:solidFill>
              </a:rPr>
              <a:t>sia </a:t>
            </a:r>
            <a:r>
              <a:rPr lang="it-IT" sz="2400" b="1" i="1" dirty="0">
                <a:solidFill>
                  <a:srgbClr val="0070C0"/>
                </a:solidFill>
              </a:rPr>
              <a:t>corpo vivo; </a:t>
            </a:r>
            <a:r>
              <a:rPr lang="it-IT" sz="2400" b="1" dirty="0">
                <a:solidFill>
                  <a:srgbClr val="0070C0"/>
                </a:solidFill>
              </a:rPr>
              <a:t>sia </a:t>
            </a:r>
            <a:r>
              <a:rPr lang="it-IT" sz="2400" b="1" i="1" dirty="0">
                <a:solidFill>
                  <a:srgbClr val="0070C0"/>
                </a:solidFill>
              </a:rPr>
              <a:t>corpo personale </a:t>
            </a:r>
            <a:r>
              <a:rPr lang="it-IT" sz="2400" b="1" dirty="0">
                <a:solidFill>
                  <a:srgbClr val="0070C0"/>
                </a:solidFill>
              </a:rPr>
              <a:t>–  sia </a:t>
            </a:r>
            <a:r>
              <a:rPr lang="it-IT" sz="2400" b="1" i="1" dirty="0">
                <a:solidFill>
                  <a:srgbClr val="0070C0"/>
                </a:solidFill>
              </a:rPr>
              <a:t>corpo sociale</a:t>
            </a:r>
            <a:r>
              <a:rPr lang="it-IT" sz="2400" b="1" dirty="0">
                <a:solidFill>
                  <a:srgbClr val="0070C0"/>
                </a:solidFill>
              </a:rPr>
              <a:t>:</a:t>
            </a:r>
            <a:br>
              <a:rPr lang="it-IT" sz="2400" b="1" dirty="0">
                <a:solidFill>
                  <a:srgbClr val="0070C0"/>
                </a:solidFill>
              </a:rPr>
            </a:br>
            <a:r>
              <a:rPr lang="it-IT" sz="2400" b="1" dirty="0">
                <a:solidFill>
                  <a:srgbClr val="0070C0"/>
                </a:solidFill>
              </a:rPr>
              <a:t>«questo è il mio corpo vivente, che sta per essere dato alla morte per voi; questa è la mia persona che sta per essere fatta a pezzi perché voi possiate ritrovare la vita di relazione, incorporandovi a me»</a:t>
            </a:r>
            <a:br>
              <a:rPr lang="it-IT" sz="2400" b="1" dirty="0">
                <a:solidFill>
                  <a:srgbClr val="0070C0"/>
                </a:solidFill>
              </a:rPr>
            </a:br>
            <a:r>
              <a:rPr lang="it-IT" sz="2400" b="1" dirty="0">
                <a:solidFill>
                  <a:srgbClr val="0070C0"/>
                </a:solidFill>
              </a:rPr>
              <a:t/>
            </a:r>
            <a:br>
              <a:rPr lang="it-IT" sz="2400" b="1" dirty="0">
                <a:solidFill>
                  <a:srgbClr val="0070C0"/>
                </a:solidFill>
              </a:rPr>
            </a:br>
            <a:r>
              <a:rPr lang="it-IT" sz="2400" b="1" dirty="0">
                <a:solidFill>
                  <a:srgbClr val="0070C0"/>
                </a:solidFill>
              </a:rPr>
              <a:t>«questo è il mio corpo esanime, offerto in sostituzione del corpo del vostro peccato (dimensione sacrificale e vicaria)»</a:t>
            </a:r>
            <a:br>
              <a:rPr lang="it-IT" sz="2400" b="1" dirty="0">
                <a:solidFill>
                  <a:srgbClr val="0070C0"/>
                </a:solidFill>
              </a:rPr>
            </a:br>
            <a:r>
              <a:rPr lang="it-IT" sz="2400" b="1" dirty="0">
                <a:solidFill>
                  <a:srgbClr val="0070C0"/>
                </a:solidFill>
              </a:rPr>
              <a:t/>
            </a:r>
            <a:br>
              <a:rPr lang="it-IT" sz="2400" b="1" dirty="0">
                <a:solidFill>
                  <a:srgbClr val="0070C0"/>
                </a:solidFill>
              </a:rPr>
            </a:br>
            <a:r>
              <a:rPr lang="it-IT" sz="2400" b="1" dirty="0">
                <a:solidFill>
                  <a:srgbClr val="FF0000"/>
                </a:solidFill>
              </a:rPr>
              <a:t>da qui il collegamento tra Eucarestia e Chiesa</a:t>
            </a:r>
            <a:r>
              <a:rPr lang="it-IT" sz="2400" b="1" dirty="0">
                <a:solidFill>
                  <a:srgbClr val="0070C0"/>
                </a:solidFill>
              </a:rPr>
              <a:t>: finalità dell’eucarestia di tipo </a:t>
            </a:r>
            <a:r>
              <a:rPr lang="it-IT" sz="2400" b="1" i="1" dirty="0">
                <a:solidFill>
                  <a:srgbClr val="0070C0"/>
                </a:solidFill>
              </a:rPr>
              <a:t>corporativo; </a:t>
            </a:r>
            <a:r>
              <a:rPr lang="it-IT" sz="2400" b="1" dirty="0">
                <a:solidFill>
                  <a:srgbClr val="0070C0"/>
                </a:solidFill>
              </a:rPr>
              <a:t>essa dice </a:t>
            </a:r>
            <a:r>
              <a:rPr lang="it-IT" sz="2400" b="1" i="1" dirty="0">
                <a:solidFill>
                  <a:srgbClr val="0070C0"/>
                </a:solidFill>
              </a:rPr>
              <a:t>l’insieme dell’organismo vivente che si compone  nel corpo articolato con un unico capo e molte membra; parte integrante di una stessa vita-vitalità </a:t>
            </a:r>
            <a:r>
              <a:rPr lang="it-IT" sz="2400" b="1" dirty="0">
                <a:solidFill>
                  <a:srgbClr val="0070C0"/>
                </a:solidFill>
              </a:rPr>
              <a:t>(1cor 12, 12-30; </a:t>
            </a:r>
            <a:r>
              <a:rPr lang="it-IT" sz="2400" b="1" dirty="0" err="1">
                <a:solidFill>
                  <a:srgbClr val="0070C0"/>
                </a:solidFill>
              </a:rPr>
              <a:t>Rm</a:t>
            </a:r>
            <a:r>
              <a:rPr lang="it-IT" sz="2400" b="1" dirty="0">
                <a:solidFill>
                  <a:srgbClr val="0070C0"/>
                </a:solidFill>
              </a:rPr>
              <a:t> 12,4-5)</a:t>
            </a:r>
            <a:br>
              <a:rPr lang="it-IT" sz="2400" b="1" dirty="0">
                <a:solidFill>
                  <a:srgbClr val="0070C0"/>
                </a:solidFill>
              </a:rPr>
            </a:br>
            <a:r>
              <a:rPr lang="it-IT" sz="2400" b="1" dirty="0">
                <a:solidFill>
                  <a:srgbClr val="0070C0"/>
                </a:solidFill>
              </a:rPr>
              <a:t/>
            </a:r>
            <a:br>
              <a:rPr lang="it-IT" sz="2400" b="1" dirty="0">
                <a:solidFill>
                  <a:srgbClr val="0070C0"/>
                </a:solidFill>
              </a:rPr>
            </a:br>
            <a:r>
              <a:rPr lang="it-IT" sz="2400" b="1" u="sng" dirty="0">
                <a:solidFill>
                  <a:srgbClr val="FF0000"/>
                </a:solidFill>
              </a:rPr>
              <a:t>nesso</a:t>
            </a:r>
            <a:r>
              <a:rPr lang="it-IT" sz="2400" b="1" dirty="0">
                <a:solidFill>
                  <a:srgbClr val="FF0000"/>
                </a:solidFill>
              </a:rPr>
              <a:t> tra </a:t>
            </a:r>
            <a:r>
              <a:rPr lang="it-IT" sz="2400" b="1" i="1" dirty="0">
                <a:solidFill>
                  <a:srgbClr val="FF0000"/>
                </a:solidFill>
              </a:rPr>
              <a:t>corpo sacramentale </a:t>
            </a:r>
            <a:r>
              <a:rPr lang="it-IT" sz="2400" b="1" dirty="0">
                <a:solidFill>
                  <a:srgbClr val="0070C0"/>
                </a:solidFill>
              </a:rPr>
              <a:t>(Corpo di Cristo – 1Cor 10,16;11,29) e </a:t>
            </a:r>
            <a:r>
              <a:rPr lang="it-IT" sz="2400" b="1" i="1" dirty="0">
                <a:solidFill>
                  <a:srgbClr val="FF0000"/>
                </a:solidFill>
              </a:rPr>
              <a:t>corpo ecclesiale </a:t>
            </a:r>
            <a:r>
              <a:rPr lang="it-IT" sz="2400" b="1" dirty="0">
                <a:solidFill>
                  <a:srgbClr val="0070C0"/>
                </a:solidFill>
              </a:rPr>
              <a:t>(un solo corpo – 1Cor 10,16; Rm12,5)</a:t>
            </a:r>
          </a:p>
        </p:txBody>
      </p:sp>
    </p:spTree>
    <p:extLst>
      <p:ext uri="{BB962C8B-B14F-4D97-AF65-F5344CB8AC3E}">
        <p14:creationId xmlns:p14="http://schemas.microsoft.com/office/powerpoint/2010/main" val="509265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496" y="44624"/>
            <a:ext cx="9001000" cy="6813376"/>
          </a:xfrm>
        </p:spPr>
        <p:txBody>
          <a:bodyPr>
            <a:normAutofit fontScale="90000"/>
          </a:bodyPr>
          <a:lstStyle/>
          <a:p>
            <a:r>
              <a:rPr lang="it-IT" sz="3200" dirty="0">
                <a:solidFill>
                  <a:srgbClr val="0070C0"/>
                </a:solidFill>
              </a:rPr>
              <a:t>La riflessione dei PADRI</a:t>
            </a:r>
            <a:r>
              <a:rPr lang="it-IT" sz="2400" dirty="0"/>
              <a:t/>
            </a:r>
            <a:br>
              <a:rPr lang="it-IT" sz="2400" dirty="0"/>
            </a:br>
            <a:r>
              <a:rPr lang="it-IT" sz="2400" dirty="0"/>
              <a:t/>
            </a:r>
            <a:br>
              <a:rPr lang="it-IT" sz="2400" dirty="0"/>
            </a:br>
            <a:r>
              <a:rPr lang="it-IT" sz="3100" dirty="0"/>
              <a:t>centrali i temi </a:t>
            </a:r>
            <a:r>
              <a:rPr lang="it-IT" sz="3100" dirty="0">
                <a:solidFill>
                  <a:srgbClr val="0070C0"/>
                </a:solidFill>
              </a:rPr>
              <a:t>della </a:t>
            </a:r>
            <a:r>
              <a:rPr lang="it-IT" sz="3600" b="1" u="sng" dirty="0">
                <a:solidFill>
                  <a:srgbClr val="FF0000"/>
                </a:solidFill>
              </a:rPr>
              <a:t>reciprocità eucarestia/chiesa   </a:t>
            </a:r>
            <a:r>
              <a:rPr lang="it-IT" sz="3600" dirty="0">
                <a:solidFill>
                  <a:srgbClr val="FF0000"/>
                </a:solidFill>
              </a:rPr>
              <a:t/>
            </a:r>
            <a:br>
              <a:rPr lang="it-IT" sz="3600" dirty="0">
                <a:solidFill>
                  <a:srgbClr val="FF0000"/>
                </a:solidFill>
              </a:rPr>
            </a:br>
            <a:r>
              <a:rPr lang="it-IT" sz="3600" b="1" u="sng" dirty="0">
                <a:solidFill>
                  <a:srgbClr val="FF0000"/>
                </a:solidFill>
              </a:rPr>
              <a:t>eucarestia forza unificante</a:t>
            </a:r>
            <a:r>
              <a:rPr lang="it-IT" sz="3600" dirty="0"/>
              <a:t/>
            </a:r>
            <a:br>
              <a:rPr lang="it-IT" sz="3600" dirty="0"/>
            </a:br>
            <a:r>
              <a:rPr lang="it-IT" sz="3600" dirty="0"/>
              <a:t>Alcuni esempi:</a:t>
            </a:r>
            <a:r>
              <a:rPr lang="it-IT" sz="2400" dirty="0"/>
              <a:t/>
            </a:r>
            <a:br>
              <a:rPr lang="it-IT" sz="2400" dirty="0"/>
            </a:br>
            <a:r>
              <a:rPr lang="it-IT" sz="2400" dirty="0"/>
              <a:t/>
            </a:r>
            <a:br>
              <a:rPr lang="it-IT" sz="2400" dirty="0"/>
            </a:br>
            <a:r>
              <a:rPr lang="it-IT" sz="2400" b="1" i="1" u="sng" dirty="0"/>
              <a:t>Giovanni Crisostomo</a:t>
            </a:r>
            <a:r>
              <a:rPr lang="it-IT" sz="2400" dirty="0"/>
              <a:t/>
            </a:r>
            <a:br>
              <a:rPr lang="it-IT" sz="2400" dirty="0"/>
            </a:br>
            <a:r>
              <a:rPr lang="it-IT" sz="2800" b="1" dirty="0">
                <a:solidFill>
                  <a:srgbClr val="FF0000"/>
                </a:solidFill>
              </a:rPr>
              <a:t>parallelo Adamo- Eva; Cristo- Chiesa</a:t>
            </a:r>
            <a:r>
              <a:rPr lang="it-IT" sz="2800" b="1" dirty="0"/>
              <a:t/>
            </a:r>
            <a:br>
              <a:rPr lang="it-IT" sz="2800" b="1" dirty="0"/>
            </a:br>
            <a:r>
              <a:rPr lang="it-IT" sz="2800" b="1" dirty="0">
                <a:solidFill>
                  <a:srgbClr val="00B050"/>
                </a:solidFill>
              </a:rPr>
              <a:t>più che </a:t>
            </a:r>
            <a:r>
              <a:rPr lang="it-IT" sz="2800" b="1" i="1" dirty="0">
                <a:solidFill>
                  <a:srgbClr val="00B050"/>
                </a:solidFill>
              </a:rPr>
              <a:t>partecipazione è </a:t>
            </a:r>
            <a:r>
              <a:rPr lang="it-IT" sz="2800" b="1" i="1" u="sng" dirty="0">
                <a:solidFill>
                  <a:srgbClr val="00B050"/>
                </a:solidFill>
              </a:rPr>
              <a:t>comunione</a:t>
            </a:r>
            <a:r>
              <a:rPr lang="it-IT" sz="2800" b="1" i="1" u="sng" dirty="0"/>
              <a:t>: </a:t>
            </a:r>
            <a:br>
              <a:rPr lang="it-IT" sz="2800" b="1" i="1" u="sng" dirty="0"/>
            </a:br>
            <a:r>
              <a:rPr lang="it-IT" sz="2800" b="1" i="1" dirty="0">
                <a:solidFill>
                  <a:srgbClr val="C00000"/>
                </a:solidFill>
              </a:rPr>
              <a:t>ha voluto mostrare la grande unione; più che per partecipare o per ricevere ciò che comunichiamo, è diventare una cosa sola!</a:t>
            </a:r>
            <a:br>
              <a:rPr lang="it-IT" sz="2800" b="1" i="1" dirty="0">
                <a:solidFill>
                  <a:srgbClr val="C00000"/>
                </a:solidFill>
              </a:rPr>
            </a:br>
            <a:r>
              <a:rPr lang="it-IT" sz="2800" b="1" i="1" dirty="0">
                <a:solidFill>
                  <a:srgbClr val="0070C0"/>
                </a:solidFill>
              </a:rPr>
              <a:t>Che cosa diventa il pane? Il Corpo di Cristo! Che cosa diventano coloro che lo ricevono? Il Corpo di Cristo!</a:t>
            </a:r>
            <a:br>
              <a:rPr lang="it-IT" sz="2800" b="1" i="1" dirty="0">
                <a:solidFill>
                  <a:srgbClr val="0070C0"/>
                </a:solidFill>
              </a:rPr>
            </a:br>
            <a:r>
              <a:rPr lang="it-IT" sz="2800" b="1" i="1" dirty="0">
                <a:solidFill>
                  <a:srgbClr val="C00000"/>
                </a:solidFill>
              </a:rPr>
              <a:t>Non molti corpi, ma un solo Corpo. </a:t>
            </a:r>
            <a:br>
              <a:rPr lang="it-IT" sz="2800" b="1" i="1" dirty="0">
                <a:solidFill>
                  <a:srgbClr val="C00000"/>
                </a:solidFill>
              </a:rPr>
            </a:br>
            <a:r>
              <a:rPr lang="it-IT" sz="2800" b="1" i="1" dirty="0">
                <a:solidFill>
                  <a:srgbClr val="0070C0"/>
                </a:solidFill>
              </a:rPr>
              <a:t>Se tutti partecipiamo, cibandoci, dello stesso corpo e diventiamo una sola cosa, perché allora non manifestiamo lo stesso amore e non diventiamo di conseguenza una sola cosa? </a:t>
            </a:r>
            <a:r>
              <a:rPr lang="it-IT" sz="2800" b="1" dirty="0">
                <a:solidFill>
                  <a:srgbClr val="C00000"/>
                </a:solidFill>
              </a:rPr>
              <a:t>(In 1Cor hom.24,2)</a:t>
            </a:r>
            <a:endParaRPr lang="it-IT" sz="2400" b="1" i="1" dirty="0">
              <a:solidFill>
                <a:srgbClr val="C00000"/>
              </a:solidFill>
            </a:endParaRPr>
          </a:p>
        </p:txBody>
      </p:sp>
    </p:spTree>
    <p:extLst>
      <p:ext uri="{BB962C8B-B14F-4D97-AF65-F5344CB8AC3E}">
        <p14:creationId xmlns:p14="http://schemas.microsoft.com/office/powerpoint/2010/main" val="1196599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496" y="44624"/>
            <a:ext cx="9001000" cy="6768752"/>
          </a:xfrm>
        </p:spPr>
        <p:txBody>
          <a:bodyPr>
            <a:normAutofit fontScale="90000"/>
          </a:bodyPr>
          <a:lstStyle/>
          <a:p>
            <a:r>
              <a:rPr lang="it-IT" sz="2800" dirty="0"/>
              <a:t> </a:t>
            </a:r>
            <a:br>
              <a:rPr lang="it-IT" sz="2800" dirty="0"/>
            </a:br>
            <a:r>
              <a:rPr lang="it-IT" sz="2400" b="1" dirty="0">
                <a:solidFill>
                  <a:srgbClr val="C00000"/>
                </a:solidFill>
              </a:rPr>
              <a:t>Cirillo di Gerusalemme</a:t>
            </a:r>
            <a:r>
              <a:rPr lang="it-IT" sz="2400" b="1" dirty="0"/>
              <a:t/>
            </a:r>
            <a:br>
              <a:rPr lang="it-IT" sz="2400" b="1" dirty="0"/>
            </a:br>
            <a:r>
              <a:rPr lang="it-IT" sz="2400" b="1" dirty="0">
                <a:solidFill>
                  <a:srgbClr val="00B050"/>
                </a:solidFill>
              </a:rPr>
              <a:t>Comunicare al corpo e sangue di Cristo  significa </a:t>
            </a:r>
            <a:r>
              <a:rPr lang="it-IT" sz="2400" b="1" dirty="0">
                <a:solidFill>
                  <a:srgbClr val="0070C0"/>
                </a:solidFill>
              </a:rPr>
              <a:t>diventare </a:t>
            </a:r>
            <a:r>
              <a:rPr lang="it-IT" sz="2400" b="1" i="1" dirty="0">
                <a:solidFill>
                  <a:srgbClr val="0070C0"/>
                </a:solidFill>
              </a:rPr>
              <a:t>con-corporei e con-sanguinei</a:t>
            </a:r>
            <a:r>
              <a:rPr lang="it-IT" sz="2400" b="1" dirty="0">
                <a:solidFill>
                  <a:srgbClr val="00B050"/>
                </a:solidFill>
              </a:rPr>
              <a:t>, cioè </a:t>
            </a:r>
            <a:r>
              <a:rPr lang="it-IT" sz="2400" b="1" i="1" dirty="0">
                <a:solidFill>
                  <a:srgbClr val="00B050"/>
                </a:solidFill>
              </a:rPr>
              <a:t>portatori di Cristo essendo in comunione con Lui </a:t>
            </a:r>
            <a:r>
              <a:rPr lang="it-IT" sz="2400" b="1" dirty="0">
                <a:solidFill>
                  <a:srgbClr val="00B050"/>
                </a:solidFill>
              </a:rPr>
              <a:t>(</a:t>
            </a:r>
            <a:r>
              <a:rPr lang="it-IT" sz="2400" b="1" dirty="0" err="1">
                <a:solidFill>
                  <a:srgbClr val="00B050"/>
                </a:solidFill>
              </a:rPr>
              <a:t>Cath</a:t>
            </a:r>
            <a:r>
              <a:rPr lang="it-IT" sz="2400" b="1" dirty="0">
                <a:solidFill>
                  <a:srgbClr val="00B050"/>
                </a:solidFill>
              </a:rPr>
              <a:t>. </a:t>
            </a:r>
            <a:r>
              <a:rPr lang="it-IT" sz="2400" b="1" dirty="0" err="1">
                <a:solidFill>
                  <a:srgbClr val="00B050"/>
                </a:solidFill>
              </a:rPr>
              <a:t>Myst</a:t>
            </a:r>
            <a:r>
              <a:rPr lang="it-IT" sz="2400" b="1" dirty="0">
                <a:solidFill>
                  <a:srgbClr val="00B050"/>
                </a:solidFill>
              </a:rPr>
              <a:t>. 4,1.3)</a:t>
            </a:r>
            <a:br>
              <a:rPr lang="it-IT" sz="2400" b="1" dirty="0">
                <a:solidFill>
                  <a:srgbClr val="00B050"/>
                </a:solidFill>
              </a:rPr>
            </a:br>
            <a:r>
              <a:rPr lang="it-IT" sz="2400" b="1" dirty="0"/>
              <a:t/>
            </a:r>
            <a:br>
              <a:rPr lang="it-IT" sz="2400" b="1" dirty="0"/>
            </a:br>
            <a:r>
              <a:rPr lang="it-IT" sz="2400" b="1" dirty="0">
                <a:solidFill>
                  <a:srgbClr val="0070C0"/>
                </a:solidFill>
              </a:rPr>
              <a:t>Cirillo di Alessandria</a:t>
            </a:r>
            <a:r>
              <a:rPr lang="it-IT" sz="2400" b="1" dirty="0"/>
              <a:t/>
            </a:r>
            <a:br>
              <a:rPr lang="it-IT" sz="2400" b="1" dirty="0"/>
            </a:br>
            <a:r>
              <a:rPr lang="it-IT" sz="2400" b="1" dirty="0">
                <a:solidFill>
                  <a:srgbClr val="FF0000"/>
                </a:solidFill>
              </a:rPr>
              <a:t>rapporto che nasce </a:t>
            </a:r>
            <a:r>
              <a:rPr lang="it-IT" sz="2400" b="1" dirty="0">
                <a:solidFill>
                  <a:srgbClr val="0070C0"/>
                </a:solidFill>
              </a:rPr>
              <a:t>nell’innesto tra </a:t>
            </a:r>
            <a:r>
              <a:rPr lang="it-IT" sz="2400" b="1" i="1" dirty="0">
                <a:solidFill>
                  <a:srgbClr val="0070C0"/>
                </a:solidFill>
              </a:rPr>
              <a:t>dimensione verticale e orizzontale</a:t>
            </a:r>
            <a:r>
              <a:rPr lang="it-IT" sz="2400" b="1" i="1" dirty="0">
                <a:solidFill>
                  <a:srgbClr val="FF0000"/>
                </a:solidFill>
              </a:rPr>
              <a:t>: essere in comunione con il capo è essere in comunione con tutte le membra.</a:t>
            </a:r>
            <a:br>
              <a:rPr lang="it-IT" sz="2400" b="1" i="1" dirty="0">
                <a:solidFill>
                  <a:srgbClr val="FF0000"/>
                </a:solidFill>
              </a:rPr>
            </a:br>
            <a:r>
              <a:rPr lang="it-IT" sz="2400" b="1" i="1" dirty="0">
                <a:solidFill>
                  <a:srgbClr val="FF0000"/>
                </a:solidFill>
              </a:rPr>
              <a:t>Con-corporei con lui e tra di noi – per questo la Chiesa è chiamata Corpo di Cristo </a:t>
            </a:r>
            <a:r>
              <a:rPr lang="it-IT" sz="2400" b="1" dirty="0">
                <a:solidFill>
                  <a:srgbClr val="FF0000"/>
                </a:solidFill>
              </a:rPr>
              <a:t>( In </a:t>
            </a:r>
            <a:r>
              <a:rPr lang="it-IT" sz="2400" b="1" dirty="0" err="1">
                <a:solidFill>
                  <a:srgbClr val="FF0000"/>
                </a:solidFill>
              </a:rPr>
              <a:t>Io.ev</a:t>
            </a:r>
            <a:r>
              <a:rPr lang="it-IT" sz="2400" b="1" dirty="0">
                <a:solidFill>
                  <a:srgbClr val="FF0000"/>
                </a:solidFill>
              </a:rPr>
              <a:t>. 11,11)</a:t>
            </a:r>
            <a:br>
              <a:rPr lang="it-IT" sz="2400" b="1" dirty="0">
                <a:solidFill>
                  <a:srgbClr val="FF0000"/>
                </a:solidFill>
              </a:rPr>
            </a:br>
            <a:r>
              <a:rPr lang="it-IT" sz="2400" b="1" dirty="0"/>
              <a:t/>
            </a:r>
            <a:br>
              <a:rPr lang="it-IT" sz="2400" b="1" dirty="0"/>
            </a:br>
            <a:r>
              <a:rPr lang="it-IT" sz="2400" b="1" dirty="0">
                <a:solidFill>
                  <a:srgbClr val="00B050"/>
                </a:solidFill>
              </a:rPr>
              <a:t>Agostino</a:t>
            </a:r>
            <a:r>
              <a:rPr lang="it-IT" sz="2400" b="1" dirty="0"/>
              <a:t/>
            </a:r>
            <a:br>
              <a:rPr lang="it-IT" sz="2400" b="1" dirty="0"/>
            </a:br>
            <a:r>
              <a:rPr lang="it-IT" sz="2400" b="1" dirty="0">
                <a:solidFill>
                  <a:srgbClr val="0070C0"/>
                </a:solidFill>
              </a:rPr>
              <a:t>Non sarai tu a trasformarti in me, quasi fossi cibo della tua carne; ma </a:t>
            </a:r>
            <a:r>
              <a:rPr lang="it-IT" sz="2400" b="1" dirty="0">
                <a:solidFill>
                  <a:srgbClr val="FF0000"/>
                </a:solidFill>
              </a:rPr>
              <a:t>sarai tu a trasformarti in me </a:t>
            </a:r>
            <a:r>
              <a:rPr lang="it-IT" sz="2400" b="1" dirty="0">
                <a:solidFill>
                  <a:srgbClr val="0070C0"/>
                </a:solidFill>
              </a:rPr>
              <a:t>(Confessioni 7,10)</a:t>
            </a:r>
            <a:br>
              <a:rPr lang="it-IT" sz="2400" b="1" dirty="0">
                <a:solidFill>
                  <a:srgbClr val="0070C0"/>
                </a:solidFill>
              </a:rPr>
            </a:br>
            <a:r>
              <a:rPr lang="it-IT" sz="2400" b="1" dirty="0">
                <a:solidFill>
                  <a:srgbClr val="0070C0"/>
                </a:solidFill>
              </a:rPr>
              <a:t>I fedeli riconoscono il corpo di Cristo, se non trascurano di essere corpo di Cristo. </a:t>
            </a:r>
            <a:r>
              <a:rPr lang="it-IT" sz="2400" b="1" dirty="0">
                <a:solidFill>
                  <a:srgbClr val="FF0000"/>
                </a:solidFill>
              </a:rPr>
              <a:t>Diventino corpo di Cristo, se vogliono vivere dello Spirito di Cristo. Sii nel corpo di Cristo. </a:t>
            </a:r>
            <a:br>
              <a:rPr lang="it-IT" sz="2400" b="1" dirty="0">
                <a:solidFill>
                  <a:srgbClr val="FF0000"/>
                </a:solidFill>
              </a:rPr>
            </a:br>
            <a:r>
              <a:rPr lang="it-IT" sz="2400" b="1" dirty="0">
                <a:solidFill>
                  <a:srgbClr val="0070C0"/>
                </a:solidFill>
              </a:rPr>
              <a:t>Chi vuol vivere, ha dove vivere, ha di che vivere. </a:t>
            </a:r>
            <a:r>
              <a:rPr lang="it-IT" sz="2400" b="1" dirty="0">
                <a:solidFill>
                  <a:srgbClr val="FF0000"/>
                </a:solidFill>
              </a:rPr>
              <a:t>Si accosti, creda, si incorpori per essere vivificato … aderisca al corpo, viva per Dio e di Dio </a:t>
            </a:r>
            <a:r>
              <a:rPr lang="it-IT" sz="2400" b="1" dirty="0">
                <a:solidFill>
                  <a:srgbClr val="0070C0"/>
                </a:solidFill>
              </a:rPr>
              <a:t>(In </a:t>
            </a:r>
            <a:r>
              <a:rPr lang="it-IT" sz="2400" b="1" dirty="0" err="1">
                <a:solidFill>
                  <a:srgbClr val="0070C0"/>
                </a:solidFill>
              </a:rPr>
              <a:t>Jo</a:t>
            </a:r>
            <a:r>
              <a:rPr lang="it-IT" sz="2400" b="1" dirty="0">
                <a:solidFill>
                  <a:srgbClr val="0070C0"/>
                </a:solidFill>
              </a:rPr>
              <a:t>. Ev.26,13)</a:t>
            </a:r>
            <a:br>
              <a:rPr lang="it-IT" sz="2400" b="1" dirty="0">
                <a:solidFill>
                  <a:srgbClr val="0070C0"/>
                </a:solidFill>
              </a:rPr>
            </a:br>
            <a:r>
              <a:rPr lang="it-IT" sz="2400" b="1" dirty="0">
                <a:solidFill>
                  <a:srgbClr val="0070C0"/>
                </a:solidFill>
              </a:rPr>
              <a:t/>
            </a:r>
            <a:br>
              <a:rPr lang="it-IT" sz="2400" b="1" dirty="0">
                <a:solidFill>
                  <a:srgbClr val="0070C0"/>
                </a:solidFill>
              </a:rPr>
            </a:br>
            <a:endParaRPr lang="it-IT" sz="2400" b="1" dirty="0">
              <a:solidFill>
                <a:srgbClr val="0070C0"/>
              </a:solidFill>
            </a:endParaRPr>
          </a:p>
        </p:txBody>
      </p:sp>
    </p:spTree>
    <p:extLst>
      <p:ext uri="{BB962C8B-B14F-4D97-AF65-F5344CB8AC3E}">
        <p14:creationId xmlns:p14="http://schemas.microsoft.com/office/powerpoint/2010/main" val="2295484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507288" cy="778098"/>
          </a:xfrm>
        </p:spPr>
        <p:txBody>
          <a:bodyPr>
            <a:normAutofit fontScale="90000"/>
          </a:bodyPr>
          <a:lstStyle/>
          <a:p>
            <a:r>
              <a:rPr lang="it-IT" sz="2400" dirty="0"/>
              <a:t/>
            </a:r>
            <a:br>
              <a:rPr lang="it-IT" sz="2400" dirty="0"/>
            </a:br>
            <a:r>
              <a:rPr lang="it-IT" sz="2400" dirty="0"/>
              <a:t/>
            </a:r>
            <a:br>
              <a:rPr lang="it-IT" sz="2400" dirty="0"/>
            </a:br>
            <a:r>
              <a:rPr lang="it-IT" sz="3600" b="1" dirty="0"/>
              <a:t>3. Il </a:t>
            </a:r>
            <a:r>
              <a:rPr lang="it-IT" sz="3600" b="1" i="1" dirty="0">
                <a:solidFill>
                  <a:srgbClr val="FF0000"/>
                </a:solidFill>
              </a:rPr>
              <a:t>NOI ecclesiale </a:t>
            </a:r>
            <a:r>
              <a:rPr lang="it-IT" sz="3600" b="1" i="1" dirty="0"/>
              <a:t>della </a:t>
            </a:r>
            <a:r>
              <a:rPr lang="it-IT" sz="3600" b="1" i="1" dirty="0">
                <a:solidFill>
                  <a:srgbClr val="0070C0"/>
                </a:solidFill>
              </a:rPr>
              <a:t>comunione eucaristica</a:t>
            </a:r>
            <a:r>
              <a:rPr lang="it-IT" sz="3600" b="1" i="1" dirty="0"/>
              <a:t/>
            </a:r>
            <a:br>
              <a:rPr lang="it-IT" sz="3600" b="1" i="1" dirty="0"/>
            </a:br>
            <a:r>
              <a:rPr lang="it-IT" sz="3600" b="1" i="1" u="sng" dirty="0">
                <a:solidFill>
                  <a:srgbClr val="00B050"/>
                </a:solidFill>
              </a:rPr>
              <a:t>dono</a:t>
            </a:r>
            <a:r>
              <a:rPr lang="it-IT" sz="3600" b="1" i="1" dirty="0">
                <a:solidFill>
                  <a:srgbClr val="00B050"/>
                </a:solidFill>
              </a:rPr>
              <a:t> e </a:t>
            </a:r>
            <a:r>
              <a:rPr lang="it-IT" sz="3600" b="1" i="1" u="sng" dirty="0">
                <a:solidFill>
                  <a:srgbClr val="00B050"/>
                </a:solidFill>
              </a:rPr>
              <a:t>corresponsabilità </a:t>
            </a:r>
            <a:r>
              <a:rPr lang="it-IT" sz="2400" i="1" dirty="0"/>
              <a:t/>
            </a:r>
            <a:br>
              <a:rPr lang="it-IT" sz="2400" i="1" dirty="0"/>
            </a:br>
            <a:r>
              <a:rPr lang="it-IT" sz="2400" i="1" dirty="0"/>
              <a:t/>
            </a:r>
            <a:br>
              <a:rPr lang="it-IT" sz="2400" i="1" dirty="0"/>
            </a:br>
            <a:endParaRPr lang="it-IT" sz="2400" dirty="0"/>
          </a:p>
        </p:txBody>
      </p:sp>
      <p:pic>
        <p:nvPicPr>
          <p:cNvPr id="3" name="Segnaposto contenuto 3" descr="folon2.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6468" y="1556792"/>
            <a:ext cx="6336703"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681088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1241</TotalTime>
  <Words>303</Words>
  <Application>Microsoft Office PowerPoint</Application>
  <PresentationFormat>On-screen Show (4:3)</PresentationFormat>
  <Paragraphs>65</Paragraphs>
  <Slides>40</Slides>
  <Notes>3</Notes>
  <HiddenSlides>0</HiddenSlides>
  <MMClips>0</MMClips>
  <ScaleCrop>false</ScaleCrop>
  <HeadingPairs>
    <vt:vector size="4" baseType="variant">
      <vt:variant>
        <vt:lpstr>Theme</vt:lpstr>
      </vt:variant>
      <vt:variant>
        <vt:i4>2</vt:i4>
      </vt:variant>
      <vt:variant>
        <vt:lpstr>Slide Titles</vt:lpstr>
      </vt:variant>
      <vt:variant>
        <vt:i4>40</vt:i4>
      </vt:variant>
    </vt:vector>
  </HeadingPairs>
  <TitlesOfParts>
    <vt:vector size="42" baseType="lpstr">
      <vt:lpstr>Tema di Office</vt:lpstr>
      <vt:lpstr>1_Tema di Office</vt:lpstr>
      <vt:lpstr>Il noi ecclesiale Sacramento di comunione  per la salvezza del mondo </vt:lpstr>
      <vt:lpstr>1. La terminologia  due termini da centrare - il senso comune –  EUCARESTIA Presenza da adorare, da contemplare, da visitare, da ricevere; segno di un rapporto personale ed intimo con Cristo   vero, ma basta?  CHIESA luogo del raduno (chiesa), ma soprattutto (Chiesa), entità giuridico-istituzionale, società ineguale: struttura piramidale  vero, ma basta? </vt:lpstr>
      <vt:lpstr>EUCARESTIA è un neologismo patristico che, per quanto designa la reale presenza del corpo e sangue di Cristo, indica un’azione rituale e si affianca alle locuzioni delle origini: cena del Signore (1Cor 11,20) e frazione del pane (At 20,7.11) Il suo uso, ancora impreciso nella Didachè (9-10), diviene tecnico con Ignazio di Antiochia (Eph.13,1; Philad.4; Smyrn. 7,1; 8,1).  Con Giustino si codifica l’espressione poi da tutti usata:   cibo eucaristizzato; espressione  che rimanda all’uso rabbinico della  benedizione sul pane (prendi è benedetto!) e  si comprende meglio l’uso cristiano di eucaristein (elementi su cui è proferita la preghiera: elementi –pane,vino-eucaristizzati (Apol.65,5;66,1-2) - pane dell’eucarestia, calice dell’eucarestia (Thryph. 41,1.3;117,1) si passa: da benedire il pane a benedire sul pane differenza negli elementi: cibo e bevanda ordinari che rimangono tali - cibo e bevanda che diventano corpo e sangue del Signore</vt:lpstr>
      <vt:lpstr>CHIESA presenta un’ampiezza maggiore; fa riferimento ai corrispettivi: ekklesìa – synagogè che senza sostanziali differenze riprendono i termini ebraici di qahàl e di edah con una oscillazione da due significati: Chiesa/Comunità universale – Chiesa/Comunità particolare Chiesa/Comunità terrena – Chiesa/Comunità escatologica Chiesa/Comunità di appartenenza – Chiesa/Comunità liturgica TERMINI edah: determina il tempo del raduno (sacrale) qahal: moltitudine radunata (la cui sacralità è determinata dal genitivo di appartenenza: Assemblea del Signore – Chiesa di Cristo)  Sia Ekklesia, sia Synagoge sono termini che indicano una convocazione Ek- kalein: chiamare a raduno, convocare Syn- àgein: radunare, riunire in senso sacrale liturgico</vt:lpstr>
      <vt:lpstr>2. Considerazione centrale che struttura il legame tra i due termini e la loro reciprocità  L’Eucarestia, corpo nel mistero nutre il corpo della Chiesa  necessaria una piccola inversione nel vocabolario:  Corpo mistico ha designato l’Eucarestia (il corpo nei misteri), mentre Corpo di Cristo designava la Chiesa  oggi: il contrario. Ci aiuta in questo Agostino  Il Cristo nutre il suo corpo (Chiesa) dal suo corpo (nato da Maria) con il suo corpo (Eucarestia)</vt:lpstr>
      <vt:lpstr> CORRELAZIONE TRA I DUE CORPI DI CRISTO IN PAOLO  1Cor 10, 16-17 – centralità del termine corpo. Importante, oltre al termine greco soma, il riferimento al termine siriaco pagra – ebraico peger  che indica sia corpo esanime sia corpo vivo; sia corpo personale –  sia corpo sociale: «questo è il mio corpo vivente, che sta per essere dato alla morte per voi; questa è la mia persona che sta per essere fatta a pezzi perché voi possiate ritrovare la vita di relazione, incorporandovi a me»  «questo è il mio corpo esanime, offerto in sostituzione del corpo del vostro peccato (dimensione sacrificale e vicaria)»  da qui il collegamento tra Eucarestia e Chiesa: finalità dell’eucarestia di tipo corporativo; essa dice l’insieme dell’organismo vivente che si compone  nel corpo articolato con un unico capo e molte membra; parte integrante di una stessa vita-vitalità (1cor 12, 12-30; Rm 12,4-5)  nesso tra corpo sacramentale (Corpo di Cristo – 1Cor 10,16;11,29) e corpo ecclesiale (un solo corpo – 1Cor 10,16; Rm12,5)</vt:lpstr>
      <vt:lpstr>La riflessione dei PADRI  centrali i temi della reciprocità eucarestia/chiesa    eucarestia forza unificante Alcuni esempi:  Giovanni Crisostomo parallelo Adamo- Eva; Cristo- Chiesa più che partecipazione è comunione:  ha voluto mostrare la grande unione; più che per partecipare o per ricevere ciò che comunichiamo, è diventare una cosa sola! Che cosa diventa il pane? Il Corpo di Cristo! Che cosa diventano coloro che lo ricevono? Il Corpo di Cristo! Non molti corpi, ma un solo Corpo.  Se tutti partecipiamo, cibandoci, dello stesso corpo e diventiamo una sola cosa, perché allora non manifestiamo lo stesso amore e non diventiamo di conseguenza una sola cosa? (In 1Cor hom.24,2)</vt:lpstr>
      <vt:lpstr>  Cirillo di Gerusalemme Comunicare al corpo e sangue di Cristo  significa diventare con-corporei e con-sanguinei, cioè portatori di Cristo essendo in comunione con Lui (Cath. Myst. 4,1.3)  Cirillo di Alessandria rapporto che nasce nell’innesto tra dimensione verticale e orizzontale: essere in comunione con il capo è essere in comunione con tutte le membra. Con-corporei con lui e tra di noi – per questo la Chiesa è chiamata Corpo di Cristo ( In Io.ev. 11,11)  Agostino Non sarai tu a trasformarti in me, quasi fossi cibo della tua carne; ma sarai tu a trasformarti in me (Confessioni 7,10) I fedeli riconoscono il corpo di Cristo, se non trascurano di essere corpo di Cristo. Diventino corpo di Cristo, se vogliono vivere dello Spirito di Cristo. Sii nel corpo di Cristo.  Chi vuol vivere, ha dove vivere, ha di che vivere. Si accosti, creda, si incorpori per essere vivificato … aderisca al corpo, viva per Dio e di Dio (In Jo. Ev.26,13)  </vt:lpstr>
      <vt:lpstr>  3. Il NOI ecclesiale della comunione eucaristica dono e corresponsabilità   </vt:lpstr>
      <vt:lpstr>      IL DONO Egli è per l’eternità colui che ci ama per primo   in ogni celebrazione confessiamo il primato del dono di Cristo (Sacramentum caritatis 14)   Attraverso il Sacramento eucaristico Gesù coinvolge i fedeli nella sua stessa  « ora »; in tal modo Egli ci mostra il legame che ha voluto tra sé e noi, tra la sua persona e la Chiesa.  L'Eucaristia è Cristo che donandosi ci edifica continuamente come suo corpo. « per la comunione al corpo e al sangue di Cristo lo Spirito Santo ci riunisca in un solo corpo ».    la Chiesa può celebrare e adorare il mistero di Cristo presente nell'Eucaristia proprio perché Cristo stesso si è donato per primo ad essa nel sacrificio della Croce. Suggestiva circolarità tra Eucaristia che edifica la Chiesa e  la Chiesa che fa l'Eucaristia  L’amore eucaristico è la radice della Chiesa come mistero di comunione e la meta della sua missione      </vt:lpstr>
      <vt:lpstr>EFFICACIA UNIFICANTE     Proprio la realtà dell'unica Eucaristia che viene celebrata in ogni Diocesi intorno al proprio Vescovo ci fa comprendere come le stesse Chiese particolari sussistano in e ex Ecclesia.   Infatti, « l'unicità e indivisibilità del Corpo eucaristico del Signore implica l'unicità del suo Corpo mistico, che è la Chiesa, una ed indivisibile. Dal centro eucaristico sorge la necessaria apertura di ogni comunità celebrante, di ogni Chiesa particolare: attratta tra le braccia aperte del Signore, essa viene inserita nel suo Corpo, unico ed indiviso ».  Per questo motivo nella celebrazione dell'Eucaristia, ogni fedele si trova nella sua Chiesa, cioè nella Chiesa di Cristo. </vt:lpstr>
      <vt:lpstr>  Con la comunione eucaristica la Chiesa è parimenti consolidata nella sua unità di corpo di Cristo. La nostra unione con Cristo, che è dono e grazia per ciascuno, fa sì che in Lui siamo anche associati all'unità del suo corpo che è la Chiesa. L'Eucaristia rinsalda l'incorporazione a Cristo, stabilita nel Battesimo mediante il dono dello Spirito (cfr 1 Cor 12,13.27).  Con la partecipazione al Sacrificio eucaristico, possiamo dire che  non soltanto ciascuno di noi riceve Cristo,  ma che anche Cristo riceve ciascuno di noi.   l’Eucaristia esige di essere vissuta anzitutto come sacramento di unità della Chiesa, sacramento che fa il corpo di Cristo, nel doppio significato: fa il corpo di Cristo nel senso del corpo eucaristico, ma fa il corpo di Cristo anche nel senso del corpo ecclesiale. C’è uno stretto rapporto, quindi, tra il partecipare al corpo eucaristico e il diventare il corpo ecclesiale </vt:lpstr>
      <vt:lpstr>     L’Eucaristia è anzitutto Celebrazione; perciò è “posta al centro della vita cristiana” (Mane Nobiscum Domine, n. 17; cf. anche n. 3).    “il primo grande segno unificante di cui si fa esperienza nella celebrazione eucaristica, e all’interno del quale si pongono tutti gli altri segni, è l’Assemblea.   (CEI, Eucaristia, comunione e comunità, n. 36).   “la principale manifestazione della Chiesa si ha nella partecipazione piena e attiva di tutto il popolo santo di Dio  alla medesima eucaristia,  al medesimo altare, cui presiede il vescovo circondato dal suo presbiterio e dai ministri” (SC, n. 41).   L’intimo rapporto che esiste tra comunità ecclesiale ed Eucaristia fa sì che le nostre celebrazioni eucaristiche dipendano molto dal modello di Chiesa che intendiamo o riusciamo a realizzare.    </vt:lpstr>
      <vt:lpstr>  Dominicae cenae   Ogni celebrazione eucaristica esprime la propria ecclesiologia e, viceversa,  ogni ecclesiologia genera la propria celebrazione.   Come “sinassi”, l’Eucaristia presuppone la presenza e la partecipazione di tutti gli “ordini” e di tutti i ministeri. Tutti, assieme, rappresentano la Chiesa come comunità escatologica, così come il superamento di ogni divisione, sia naturale (di età, razza, sesso) sia sociale (ricchi, poveri, differenti professioni). (DC 7).    </vt:lpstr>
      <vt:lpstr>4. IL DONO VISSUTO E’ LA SUA MISSIONE  La Chiesa vive dell'Eucaristia  In essa trova il senso della sua origine e della sua azione/missione verso la pienezza del Regno   Necessario impegnarsi nella catechesi “mistagogica”  che svela le valenze dei gesti e delle parole della Liturgia, aiutando i fedeli a passare dai segni al mistero e a coinvolgere in esso l’intera loro esistenza” (MND, n.17).   Il cristiano che partecipa all’Eucaristia apprende da essa a farsi promotore di comunione, di pace, di solidarietà, in tutte le circostanze della vita”.  L’Eucaristia è il principio unificante di tutta la Chiesa. Unità che non significa uniformità, ma armonia delle diversità, che concorrono al bene comune. Celebrare l’Eucaristia in un contesto di divisioni e di disuguaglianze significa snaturarne il significato. Se lasciamo che dall’Eucaristia si sprigioni tutta la sua forza unificante, allora impareremo ad amare e a vivere in un vincolo di profonda solidarietà con i nostri fratelli. (Cfr. MND n. 27) </vt:lpstr>
      <vt:lpstr>  Tutti i membri devono a lui conformarsi, fino a che Cristo non sia in essi formato (cfr. Gal 4,19). […] Nel suo corpo, che è la Chiesa, egli continuamente dispensa i doni dei ministeri, con i quali, per virtù sua, ci aiutiamo vicendevolmente a salvarci e, operando nella carità conforme a verità, andiamo in ogni modo crescendo verso colui, che è il nostro capo  (cfr. Ef 5,11-16).  (LG 7e)   La comunione invisibile, pur essendo per sua natura sempre in crescita, suppone  la pratica delle virtù della fede, della speranza e della carità, rimanendo in seno alla Chiesa col  « corpo » e col « cuore»   L'integrità dei vincoli invisibili è un preciso dovere morale del cristiano: « Ciascuno, pertanto, esamini se stesso e poi mangi di questo pane e beva di questo calice » (1 Cor 11,28).   Crisostomo: non accostarci a questa sacra Mensa con una coscienza macchiata e corrotta. Un tale accostamento, infatti, non potrà mai chiamarsi comunione, anche se tocchiamo mille volte il corpo del Signore   </vt:lpstr>
      <vt:lpstr>   Coerenza eucaristica  Legame tra forma eucaristica dell'esistenza e trasformazione morale.  I l cristiano comunica con l'amore di donazione di Cristo ed è abilitato e impegnato a vivere questa stessa carità in tutti i suoi atteggiamenti e comportamenti di vita per corrispondere all'amore del Signore con tutto il proprio essere, nella consapevolezza della propria fragilità.   E’ la coerenza eucaristica a cui la nostra esistenza è oggettivamente chiamata. Il culto gradito a Dio, infatti, non è mai atto meramente privato, senza conseguenze sulle relazioni sociali: esso richiede la pubblica testimonianza della propria fede.     85. </vt:lpstr>
      <vt:lpstr>   Mistero di comunione da annunciare vivendo   La prima e fondamentale missione che ci viene dai santi Misteri che celebriamo è di rendere testimonianza con la nostra vita.  Attraverso le nostre azioni, parole e modo di essere, un Altro appare e si comunica. Così diviene egli stesso con Lui Eucaristia.    L'amore che celebriamo nel Sacramento chiede, per sua natura, di essere comunicato a tutti. Ciò di cui il mondo ha bisogno è l'amore di Dio, è incontrare Cristo e credere in Lui. Per questo l'Eucaristia non è solo fonte e culmine della vita della Chiesa; lo è anche della sua missione: « Una Chiesa autenticamente eucaristica è una Chiesa missionaria ».  Unendosi a Cristo, il Popolo della nuova Alleanza, lungi dal chiudersi in se stesso, diventa “sacramento” per l'umanità,  segno e strumento della salvezza operata da Cristo, luce del mondo e sale della terra (cfr Mt 5,13-16) per la redenzione di tutti.  La missione della Chiesa è in continuità con quella di Cristo: « Come il Padre ha mandato me, anch'io mando voi » (Gv 20,21). Dalla comunione col corpo e con il sangue di Cristo la Chiesa trae la necessaria forza spirituale per compiere la sua missione. Così l'Eucaristia si pone come fonte e insieme come culmine di tutta l'evangelizzazione, poiché il suo fine è la comunione degli uomini con Cristo e in Lui col Padre e con lo Spirito Santo.  </vt:lpstr>
      <vt:lpstr>        per la salvezza del mondo</vt:lpstr>
      <vt:lpstr>La Chiesa è, in Cristo, in qualche modo il sacramento, ossia il segno e lo strumento dell'intima unione con Dio e dell'unità di tutto il genere umano (LG1)    Fornita dei doni del suo fondatore e osservando fedelmente i suoi precetti di carità, umiltà e abnegazione, riceve la missione di annunziare e instaurare in tutte le genti il regno di Cristo e di Dio, e di questo regno costituisce in terra il germe e l'inizio (LG 5)  </vt:lpstr>
      <vt:lpstr>5. Corresponsabilità:  condivisione della missione    Stretto legame tra azione di Dio e azione umana in cui dono e risposta si unificano  Per questo La Chiesa è presenza simbolica e testimoniale dell’azione divina nella storia e la COMUNIONE è l’elemento caratterizzante sia la sua natura, sia la sua missione</vt:lpstr>
      <vt:lpstr>Tre necessari rimandi  1. Il rapporto tra l’azione divina e l’azione della comunità credente nel e per  il mondo si esplicita nel rapporto tra Chiesa e Regno (modello euristico): la comunione è necessaria per la salvezza del mondo   </vt:lpstr>
      <vt:lpstr>   la Chiesa non è solo comunità di coloro che sono stati liberati, ma anche comunità che esprime una concorde interpretazione (sul piano storico) dell’azione  di Dio  Necessario un equilibrio tra segno ecclesiale e azione divina: La Chiesa rende evidente l’azione salvifica di Dio</vt:lpstr>
      <vt:lpstr> 2. Sacramentalità rispecchia il simbolo di fede (creazione-redenzione-compimento)  La Chiesa è segno salvifico di Dio nel mondo se in essa il culto, il servizio e la speranza si uniscono fino ad essere un unico segno  ed una unica immagine. In tale unione ciascuno dei tre aspetti esprime una condizione analogica e una complementarietà. Fede condivisa dall’assemblea cultuale/prassi fraterna/speranza operosa e evidenza del compimento iniziato sono segno multiforme  della presenza salvifica di Dio nel mondo </vt:lpstr>
      <vt:lpstr>3. Chiesa sacramento di comunione tra azione divina e corrispondenza umana:  chiamati a immettersi in un nuovo modello relazionale che ha la sua origine nella relazione trinitaria    </vt:lpstr>
      <vt:lpstr>    - è segno e strumento  che rimanda a Cristo che è il soggetto autentico della vita della Chiesa (LG 1,9,48; SC 5)  - è anticipazione- esibizione di un dono  che è anche un compito    In tal senso non può adorare se stessa (sostituire la verità di Dio con la sua verità), ma neppure perdere la fiducia in se stessa (coscienza critica per il mondo)  Sequela di Cristo e offerta del suo servizio sono criteri di identificazione della sua immagine e testimonianza    </vt:lpstr>
      <vt:lpstr>Il segno distintivo: la Comunione        Questa è la categoria centrale: un concetto teologico e non semplicemente sociologico/psicologico  da leggere e valutare alla luce della Rivelazione  Il suo riferimento Trinitario è fondativo  reciprocità/interdipendenza/dialogo  (LG 4,8,9,26; OT 5; AG 15,17; PO 4) </vt:lpstr>
      <vt:lpstr>1.Il riferimento a Cristo (sequela) supera i vincoli precedenti e ne stabilisce nuovi (Mc 3,14, Lc 5,10, 1Cor 10,16-17)  2. Aspetto soteriologico (esperienza del perdono/salvezza) e antropologico (nuove relazioni) a partire dalla pasqua del Figlio e dalla effusione dello Spirito  3. Communio è il dinamismo trinitario che coinvolge il credente (dimensione verticale) per generare nuovi modelli di vita (dimensione orizzontale): il dinamismo ecclesiale. (1Cor 1,9; 1Gv 1,3.6; Gv 1,18; 2Cor 13,13)</vt:lpstr>
      <vt:lpstr> Communio è dunque riferita a concrete relazioni tra persone in un gruppo umano determinato, da cui scaturisce - si sviluppa il processo di comunicazione – celebrazione della fede.  I Koinoi = partecipi e beneficiari dello stesso bene  con il rischio della discontinuità: libertà personale – responsabilità – fallimento</vt:lpstr>
      <vt:lpstr>PowerPoint Presentation</vt:lpstr>
      <vt:lpstr>Il Modello: Chiesa in uscita    La communio esige gesti e azioni concrete che generano il “comune sentire” (Rm 12,16; 15,5; 1Cor 1,10; 2Cor 13,11) e che rispettano  peculiarità e differenze:  relazioni personali-amore fraterno- fede autentica -comunione di beni-preghiera reciproca   Chinati sulle povertà e fragilità per abitare, discernere, trasfigurare</vt:lpstr>
      <vt:lpstr>Primo ambito  La FORMAZIONE come esperienza condivisa  (dal come la Chiesa pregherà e vivrà la comunione, essa si riconoscerà quale corpo Cristo)</vt:lpstr>
      <vt:lpstr>Secondo ambito  affettività e relazioni  (il mondo relazionale è lo spazio e il tempo vitali dove testimoniare Cristo all’uomo)  parresia – kaukesis - ilarotia</vt:lpstr>
      <vt:lpstr>Terzo ambito  socialità e beni  (il regno di Dio esige di  gestire/far fruttificare/custodire responsabilmente i beni di tutti)</vt:lpstr>
      <vt:lpstr>Quarto ambito  La VITA  (la Chiesa è attenta alle varie fasi della vita umana, ponendosi, nella fede,  accanto ad ogni persona, in ogni contesto, nella realtà di un mondo che cambia)</vt:lpstr>
      <vt:lpstr>Quinto ambito  cittadinanza  (la comunità deve operare  nel sociale, a favore della giustizia, della dignità della persona, per il bene comune, a tutela del creato)</vt:lpstr>
      <vt:lpstr>Tutti, insieme, chiamati a rispondere attraverso tre «SI ECCLESIALI», sul modello della SS. Trinità:  Creativo: che non teme i nuovi segni e apre opportunità  redentivo: che rigenera e ricompone le relazioni  realizzativo: che fedelmente porta a compimento l’opera affidata – pienezza dell’umano</vt:lpstr>
      <vt:lpstr>Ognuno, nel corpo ecclesiale, deve operare per l’avvento del Regno  Nessuno può ritenersi immune da questa responsabilità ( dare risposta), perché   «ad ogni discepolo di Cristo incombe il dovere di diffondere la fede, per la parte che spetta a lui» (LG n. 17), in virtù del battesimo e della salvezza avuta in dono. </vt:lpstr>
      <vt:lpstr>  è necessario assumere la Responsabilità –missione della communio per restituire il munus (dono-funzione) ricevuto    e rispondere    (cum-munus) come corpo ecclesiale senza privilegi o deroghe  (im-munitas)  </vt:lpstr>
      <vt:lpstr>Ricordati di quale corpo fai parte, a quale capo sei unito; sul fondamento, che è Cristo, fa in modo da essere pietra ben squadrata e ben compaginata nell’edificio spirituale che è la Chiesa  (Gregorio Magno)</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Eucarestia e Chiesa</dc:title>
  <dc:creator>Administrator</dc:creator>
  <cp:lastModifiedBy>Giulia Lettieri</cp:lastModifiedBy>
  <cp:revision>128</cp:revision>
  <dcterms:created xsi:type="dcterms:W3CDTF">2016-09-08T10:29:40Z</dcterms:created>
  <dcterms:modified xsi:type="dcterms:W3CDTF">2016-09-16T09:34:41Z</dcterms:modified>
</cp:coreProperties>
</file>