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708" r:id="rId2"/>
    <p:sldId id="257" r:id="rId3"/>
    <p:sldId id="259" r:id="rId4"/>
    <p:sldId id="260" r:id="rId5"/>
    <p:sldId id="261" r:id="rId6"/>
    <p:sldId id="709" r:id="rId7"/>
    <p:sldId id="713" r:id="rId8"/>
    <p:sldId id="714" r:id="rId9"/>
    <p:sldId id="26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D8F0B1-0941-42AE-B368-B36495BF9E4A}" type="datetimeFigureOut">
              <a:rPr lang="it-IT" smtClean="0"/>
              <a:t>18/04/2026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7E5FB-02C3-4062-B8CB-BBFE0B7E9A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5957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4F5D1A-2B79-48BF-5E4B-44931C7B14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EC61678-DC58-9C64-2A87-0844F4FD6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F6C11B-A48A-2EBD-EE8D-9F3E0B17B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1BD11-EAB0-4F1B-B01C-D7552A747549}" type="datetime1">
              <a:rPr lang="it-IT" smtClean="0"/>
              <a:t>18/04/2026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0A6622-C1EB-E8FE-FBA3-A4DD7C689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BA5DB1E-A42B-EFE7-520C-0EE028F2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2361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B8C003-5D65-1503-94FC-2E4DDF458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3228E23-AF08-BF36-FB4E-50B0F6A68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F1617D-5D76-D47F-0258-41E909C3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56D9F-A7DE-4C3E-8826-FEA591F3844A}" type="datetime1">
              <a:rPr lang="it-IT" smtClean="0"/>
              <a:t>18/04/2026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2C509E-B122-D54C-386A-0BF921266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1F9845-3662-2A4B-F2ED-0C0FEA1F7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AF4770F-240B-F5D6-590A-97642248F6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118F007-90FD-3852-FFAA-539FAB34D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D6027EB-B4CC-486C-4276-1BD84B32B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2CDB-CA8F-4C7F-81E8-9269E269FCA2}" type="datetime1">
              <a:rPr lang="it-IT" smtClean="0"/>
              <a:t>18/04/2026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D630E33-A434-2047-BCF1-23F8D9F79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5BEF2D-6E5F-11A7-B497-D4476F6AB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43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C70794-929D-2C26-BE33-27C07B078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6B2E7E-0798-8F62-6254-85D55E338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1744299-D47B-5827-6BA9-B4BC786D9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5B6CB-4640-4FA2-9A89-EFAA8A055376}" type="datetime1">
              <a:rPr lang="it-IT" smtClean="0"/>
              <a:t>18/04/2026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C9DED0-65D1-9DD2-BD78-D55EC2F6A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D0CD856-8496-4AA7-29C3-49FCFB35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067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0D43CE-7B0E-D472-A852-E59B9C2CC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324C4B8-29D8-B569-93C3-E860E5289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DA0E0C-B3B8-827D-A085-0F1E37A68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D15E2-5F79-4E82-BD0A-B7C717F90953}" type="datetime1">
              <a:rPr lang="it-IT" smtClean="0"/>
              <a:t>18/04/2026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4690567-F915-51A7-271C-F80225737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300CA7-D267-1C11-47B0-9B0A1EB63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863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AE421E-380D-0248-C2B2-A09C5751B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F1039D-247A-9458-ABE5-9FA6F2F6EB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ECA7BC-66EA-F1BB-0047-60D5D31A9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A9A3F33-09E0-20FB-E491-2E197FE3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D541-FF31-4988-B7BB-3B6EDD40104E}" type="datetime1">
              <a:rPr lang="it-IT" smtClean="0"/>
              <a:t>18/04/2026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C2804-3DC1-BE4C-6F37-A605F7730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F3B9C47-0B07-89C2-480C-227217A65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05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89E148-01EB-E642-2102-5805D7FD9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7E8A02B-D836-8D42-A5B8-F10CB4E5E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2279AD2-27B6-B3A9-3A93-3B70FCD33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1D2A279-C784-7924-6F89-A1ABD09C5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CE4774A-6139-7AE8-3EBB-A657008E5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E755D29-1EE3-490D-EC9D-DDF26A6CA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7FE8B-CC8B-4D14-89F6-4AAE1EDCDDFB}" type="datetime1">
              <a:rPr lang="it-IT" smtClean="0"/>
              <a:t>18/04/2026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EDC9F72-D731-1FC4-8598-4EEE10571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FAF8F14-0F1D-8A44-34C5-60A09C89D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1357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EFCD63-DDD4-08A8-F1D7-609E08724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E0AAFFA-C8F2-DA2B-1375-BF85A6802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D3D16-576D-4710-BAF6-17DEBD044487}" type="datetime1">
              <a:rPr lang="it-IT" smtClean="0"/>
              <a:t>18/04/2026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0766D4A-915E-1088-E2E8-E046B4648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13F3AE1-CEE9-793B-4DEA-15B63EA6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85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7141959-248C-C939-0AB4-8E61D932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39935-CCD7-4CF0-8608-454C6A536BEC}" type="datetime1">
              <a:rPr lang="it-IT" smtClean="0"/>
              <a:t>18/04/2026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2288C45-F4C8-E35C-6BD0-544F2ABC2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1B84624-0FDF-B9AA-C21A-00D3E3F13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740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362967-9DE5-EE59-548A-3D604E89D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73A4CA-BC40-3EBB-B691-D25461D78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3FB56EC-3942-0D3D-3830-F3A57C996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85F4C91-6870-B226-56FA-8F242AE5B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EF84-670C-4B94-84DA-B56B3C16B668}" type="datetime1">
              <a:rPr lang="it-IT" smtClean="0"/>
              <a:t>18/04/2026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C5D2B3-6039-96CF-AE7E-1907C21DE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A61D30-F6A6-C990-3B7B-6D4932458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3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8D2670-20DB-1CF7-86F3-AEBA4508C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5B24818-5C97-68BB-6FC7-D0E25F04B0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71F5B41-81EF-7364-8E4B-FB0B1875B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0BB3FC8-7670-0059-4349-BE89218A9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25D7-A231-4091-8F3F-5D5666C4F588}" type="datetime1">
              <a:rPr lang="it-IT" smtClean="0"/>
              <a:t>18/04/2026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6D2115-E142-4822-783A-E3EB8B233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43620D0-D18C-A55C-A7C5-46E0BA0B9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196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02F84F1-6CCB-134B-7A78-F14883AB8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4ACC13-35CA-8045-0549-9BEF8EEDB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466FB5-6927-98C4-D1E9-574C6E325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1B6C5A-AE25-4457-9EE4-9D52293A5422}" type="datetime1">
              <a:rPr lang="it-IT" smtClean="0"/>
              <a:t>18/04/2026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BEF144-E3A4-62EE-B11B-5DF42F9D61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680D5A-961F-F3DA-5F73-D95CCD41B8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6AEF2B-2269-4226-A549-23D95343F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06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B478C68-17D2-DDDB-C1D9-8EDD6407D2FC}"/>
              </a:ext>
            </a:extLst>
          </p:cNvPr>
          <p:cNvSpPr txBox="1"/>
          <p:nvPr/>
        </p:nvSpPr>
        <p:spPr>
          <a:xfrm>
            <a:off x="542903" y="1467544"/>
            <a:ext cx="10707842" cy="50901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800" b="1" i="1" dirty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Titolo</a:t>
            </a:r>
            <a:endParaRPr lang="it-IT" sz="2800" b="1" i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……………………………Parrocchia …….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………</a:t>
            </a:r>
            <a:r>
              <a:rPr lang="it-IT" sz="1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Parrocchia ……</a:t>
            </a:r>
          </a:p>
          <a:p>
            <a:pPr marL="90170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………</a:t>
            </a:r>
            <a:r>
              <a:rPr lang="it-IT" sz="1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……………………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Parrocchia ……</a:t>
            </a:r>
          </a:p>
          <a:p>
            <a:pPr marL="90170">
              <a:lnSpc>
                <a:spcPct val="115000"/>
              </a:lnSpc>
              <a:spcAft>
                <a:spcPts val="1000"/>
              </a:spcAft>
            </a:pPr>
            <a:r>
              <a:rPr lang="it-IT" sz="14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,,,,,,,,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15000"/>
              </a:lnSpc>
              <a:spcAft>
                <a:spcPts val="1000"/>
              </a:spcAft>
              <a:buNone/>
            </a:pP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15000"/>
              </a:lnSpc>
              <a:spcAft>
                <a:spcPts val="600"/>
              </a:spcAft>
              <a:buNone/>
            </a:pP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800" b="1" i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[FRASE GUIDA di ispirazione … / una o più citazioni di riferimento su ruolo animatore – comunità – Chiesa  CITAZIONE – ATTI – EG ]</a:t>
            </a:r>
          </a:p>
          <a:p>
            <a:pPr marL="9017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00AC034-A208-4727-C1E4-19E76C6ED9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106"/>
            <a:ext cx="3920150" cy="771525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E8B4EFE7-D372-3351-1DD8-1BCFE4F2B628}"/>
              </a:ext>
            </a:extLst>
          </p:cNvPr>
          <p:cNvSpPr txBox="1"/>
          <p:nvPr/>
        </p:nvSpPr>
        <p:spPr>
          <a:xfrm>
            <a:off x="3920150" y="31819"/>
            <a:ext cx="8271850" cy="738664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i="1" dirty="0">
                <a:solidFill>
                  <a:srgbClr val="C00000"/>
                </a:solidFill>
              </a:rPr>
              <a:t>6 giugno 2026  - Santuario Madonna della Guardia </a:t>
            </a:r>
          </a:p>
          <a:p>
            <a:pPr algn="ctr"/>
            <a:r>
              <a:rPr lang="it-IT" sz="2400" b="1" i="1" dirty="0">
                <a:solidFill>
                  <a:srgbClr val="C00000"/>
                </a:solidFill>
              </a:rPr>
              <a:t>Presentazione progetti pastorali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0D75323-1348-6F55-4243-8988D6EDB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0F99FFE-8B04-A523-7137-3EF1444FA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9715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0C9E705C-F6DD-AE82-78B5-6D2ECC8BDEE5}"/>
              </a:ext>
            </a:extLst>
          </p:cNvPr>
          <p:cNvSpPr txBox="1"/>
          <p:nvPr/>
        </p:nvSpPr>
        <p:spPr>
          <a:xfrm>
            <a:off x="815137" y="1245474"/>
            <a:ext cx="9595193" cy="4599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0170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b="1" i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- CONTESTO </a:t>
            </a:r>
            <a:r>
              <a:rPr lang="it-IT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it-IT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questione prioritaria o </a:t>
            </a:r>
            <a:r>
              <a:rPr lang="it-IT" b="1" i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problema-chiave </a:t>
            </a:r>
            <a:r>
              <a:rPr lang="it-IT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identificato, </a:t>
            </a:r>
            <a:r>
              <a:rPr lang="it-IT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 cui ci proponiamo di intervenire con questo progetto pastorale è …. </a:t>
            </a:r>
            <a:r>
              <a:rPr lang="it-IT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[specificare]……………………</a:t>
            </a:r>
            <a:endParaRPr lang="it-IT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15000"/>
              </a:lnSpc>
              <a:spcAft>
                <a:spcPts val="1000"/>
              </a:spcAft>
              <a:buNone/>
            </a:pPr>
            <a:endParaRPr lang="it-IT" b="1" i="1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b="1" i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II- </a:t>
            </a:r>
            <a:r>
              <a:rPr lang="it-IT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RAZIONALE</a:t>
            </a:r>
            <a:r>
              <a:rPr lang="it-IT" b="1" i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it-IT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individuare come </a:t>
            </a:r>
            <a:r>
              <a:rPr lang="it-IT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affrontare la questione / problema  individuato, ci siamo rivolti a quanto lo Spirito ci propone attraverso i documenti della Chiesa e in particolare : </a:t>
            </a:r>
            <a:r>
              <a:rPr lang="it-IT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[inserire qui qualche citazione…, esempio EG numero, Documento di sintesi Lievito di Pace e di Speranza, al </a:t>
            </a:r>
            <a:r>
              <a:rPr lang="it-IT" i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</a:t>
            </a:r>
            <a:r>
              <a:rPr lang="it-IT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XXX oppure nella Lettera Pastorale, numero]</a:t>
            </a: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it-IT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III - OBIETTIVI-  </a:t>
            </a:r>
            <a:r>
              <a:rPr lang="it-IT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Tenendo sempre presente l’obiettivo generale di fondo di ogni progetto pastorale, ossia la missione, </a:t>
            </a:r>
            <a:r>
              <a:rPr lang="it-IT" b="1" i="1" dirty="0">
                <a:solidFill>
                  <a:srgbClr val="C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l’obiettivo specifico </a:t>
            </a:r>
            <a:r>
              <a:rPr lang="it-IT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risolvere la questione prioritaria individuata, è </a:t>
            </a:r>
            <a:r>
              <a:rPr lang="it-IT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quello di </a:t>
            </a:r>
            <a:r>
              <a:rPr lang="it-IT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…… </a:t>
            </a:r>
            <a:r>
              <a:rPr lang="it-IT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[specificare]  …………………………………………………………………………..</a:t>
            </a:r>
            <a:endParaRPr lang="it-IT" dirty="0"/>
          </a:p>
        </p:txBody>
      </p:sp>
      <p:sp>
        <p:nvSpPr>
          <p:cNvPr id="9" name="Titolo 8">
            <a:extLst>
              <a:ext uri="{FF2B5EF4-FFF2-40B4-BE49-F238E27FC236}">
                <a16:creationId xmlns:a16="http://schemas.microsoft.com/office/drawing/2014/main" id="{FFE6AE7F-C82A-0E52-AF13-ED7FFA99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736" y="136525"/>
            <a:ext cx="10515600" cy="684308"/>
          </a:xfrm>
        </p:spPr>
        <p:txBody>
          <a:bodyPr>
            <a:noAutofit/>
          </a:bodyPr>
          <a:lstStyle/>
          <a:p>
            <a:pPr algn="ctr"/>
            <a:br>
              <a:rPr lang="it-IT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b="1" dirty="0">
                <a:solidFill>
                  <a:srgbClr val="C00000"/>
                </a:solidFill>
                <a:latin typeface="Script MT Bold" panose="03040602040607080904" pitchFamily="66" charset="0"/>
              </a:rPr>
              <a:t>fase 1- riconoscere </a:t>
            </a:r>
            <a:br>
              <a:rPr lang="it-IT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63569A7-78C1-42FD-DFF6-1A216B329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C916664-02F9-740B-6163-853883533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2</a:t>
            </a:fld>
            <a:endParaRPr lang="it-IT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89AE5061-08E9-060F-95E8-3250714AE2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6" t="1159" r="60495" b="70895"/>
          <a:stretch>
            <a:fillRect/>
          </a:stretch>
        </p:blipFill>
        <p:spPr bwMode="auto">
          <a:xfrm>
            <a:off x="0" y="0"/>
            <a:ext cx="815138" cy="9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90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04E4B89D-57D7-980F-F7F0-16EA32F1F4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49" y="2163522"/>
            <a:ext cx="8786345" cy="383216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2E66243-6E79-651B-177F-DEA71D31F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33ACEA9-97E1-1147-4FB2-B109571EB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3</a:t>
            </a:fld>
            <a:endParaRPr lang="it-IT"/>
          </a:p>
        </p:txBody>
      </p:sp>
      <p:sp>
        <p:nvSpPr>
          <p:cNvPr id="8" name="Titolo 8">
            <a:extLst>
              <a:ext uri="{FF2B5EF4-FFF2-40B4-BE49-F238E27FC236}">
                <a16:creationId xmlns:a16="http://schemas.microsoft.com/office/drawing/2014/main" id="{26E0A055-EC01-6271-1743-B038D41E8950}"/>
              </a:ext>
            </a:extLst>
          </p:cNvPr>
          <p:cNvSpPr txBox="1">
            <a:spLocks/>
          </p:cNvSpPr>
          <p:nvPr/>
        </p:nvSpPr>
        <p:spPr>
          <a:xfrm>
            <a:off x="928736" y="136525"/>
            <a:ext cx="10515600" cy="6843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C00000"/>
                </a:solidFill>
                <a:latin typeface="Script MT Bold" panose="03040602040607080904" pitchFamily="66" charset="0"/>
              </a:rPr>
              <a:t>fase 2- interpretare (albero dei problemi) </a:t>
            </a:r>
            <a:b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1FC0DD0D-787D-22F2-29D2-2A8CC0B35C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6" t="1159" r="60495" b="70895"/>
          <a:stretch>
            <a:fillRect/>
          </a:stretch>
        </p:blipFill>
        <p:spPr bwMode="auto">
          <a:xfrm>
            <a:off x="0" y="0"/>
            <a:ext cx="815138" cy="9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C8F0871-1C8E-658D-77F6-A185083295FE}"/>
              </a:ext>
            </a:extLst>
          </p:cNvPr>
          <p:cNvSpPr txBox="1"/>
          <p:nvPr/>
        </p:nvSpPr>
        <p:spPr>
          <a:xfrm rot="18813549">
            <a:off x="2864653" y="3646560"/>
            <a:ext cx="406755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Inserire figura</a:t>
            </a:r>
          </a:p>
        </p:txBody>
      </p:sp>
    </p:spTree>
    <p:extLst>
      <p:ext uri="{BB962C8B-B14F-4D97-AF65-F5344CB8AC3E}">
        <p14:creationId xmlns:p14="http://schemas.microsoft.com/office/powerpoint/2010/main" val="1720344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B86A918F-077E-6C3D-AA5B-98327C0F41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571" y="1908810"/>
            <a:ext cx="8895456" cy="388025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E1BCCFC-E7C7-7150-2CC3-653A2207B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4FA89F3-7770-D541-CDBD-041F24275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4</a:t>
            </a:fld>
            <a:endParaRPr lang="it-IT"/>
          </a:p>
        </p:txBody>
      </p:sp>
      <p:sp>
        <p:nvSpPr>
          <p:cNvPr id="7" name="Titolo 8">
            <a:extLst>
              <a:ext uri="{FF2B5EF4-FFF2-40B4-BE49-F238E27FC236}">
                <a16:creationId xmlns:a16="http://schemas.microsoft.com/office/drawing/2014/main" id="{72340BF7-EDE9-932E-A43F-A4FF4EFD38EC}"/>
              </a:ext>
            </a:extLst>
          </p:cNvPr>
          <p:cNvSpPr txBox="1">
            <a:spLocks/>
          </p:cNvSpPr>
          <p:nvPr/>
        </p:nvSpPr>
        <p:spPr>
          <a:xfrm>
            <a:off x="1309736" y="120423"/>
            <a:ext cx="10515600" cy="6843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C00000"/>
                </a:solidFill>
                <a:latin typeface="Script MT Bold" panose="03040602040607080904" pitchFamily="66" charset="0"/>
              </a:rPr>
              <a:t>fase 2- interpretare (albero degli obiettivi) </a:t>
            </a:r>
            <a:b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FA03D0B8-1576-BDD8-AB78-29CE275CC0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6" t="1159" r="60495" b="70895"/>
          <a:stretch>
            <a:fillRect/>
          </a:stretch>
        </p:blipFill>
        <p:spPr bwMode="auto">
          <a:xfrm>
            <a:off x="0" y="0"/>
            <a:ext cx="815138" cy="9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27B56D81-C871-B824-A14B-66B35CD0157A}"/>
              </a:ext>
            </a:extLst>
          </p:cNvPr>
          <p:cNvSpPr txBox="1"/>
          <p:nvPr/>
        </p:nvSpPr>
        <p:spPr>
          <a:xfrm rot="18813549">
            <a:off x="2864653" y="3646560"/>
            <a:ext cx="406755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Inserire figura</a:t>
            </a:r>
          </a:p>
        </p:txBody>
      </p:sp>
    </p:spTree>
    <p:extLst>
      <p:ext uri="{BB962C8B-B14F-4D97-AF65-F5344CB8AC3E}">
        <p14:creationId xmlns:p14="http://schemas.microsoft.com/office/powerpoint/2010/main" val="50462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B30A5065-5F87-CE1D-8FC5-520E620B26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021" y="2135216"/>
            <a:ext cx="7131641" cy="311086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ED9EF9-D613-6E66-FAB2-7359770CD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1E92E5-0953-6553-17AF-FFC96D69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5</a:t>
            </a:fld>
            <a:endParaRPr lang="it-IT"/>
          </a:p>
        </p:txBody>
      </p:sp>
      <p:sp>
        <p:nvSpPr>
          <p:cNvPr id="7" name="Titolo 8">
            <a:extLst>
              <a:ext uri="{FF2B5EF4-FFF2-40B4-BE49-F238E27FC236}">
                <a16:creationId xmlns:a16="http://schemas.microsoft.com/office/drawing/2014/main" id="{1C336897-9BCF-EEF8-F721-7D3774CEC153}"/>
              </a:ext>
            </a:extLst>
          </p:cNvPr>
          <p:cNvSpPr txBox="1">
            <a:spLocks/>
          </p:cNvSpPr>
          <p:nvPr/>
        </p:nvSpPr>
        <p:spPr>
          <a:xfrm>
            <a:off x="1309736" y="120423"/>
            <a:ext cx="10515600" cy="6843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C00000"/>
                </a:solidFill>
                <a:latin typeface="Script MT Bold" panose="03040602040607080904" pitchFamily="66" charset="0"/>
              </a:rPr>
              <a:t>fase 2- interpretare (individuazione strumenti) </a:t>
            </a:r>
            <a:b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8A0DF8F9-A919-5322-A3B6-22C659EB4D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6" t="1159" r="60495" b="70895"/>
          <a:stretch>
            <a:fillRect/>
          </a:stretch>
        </p:blipFill>
        <p:spPr bwMode="auto">
          <a:xfrm>
            <a:off x="0" y="0"/>
            <a:ext cx="815138" cy="9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1AFB6E2A-A5E4-EFC1-CCB2-449E72031AF9}"/>
              </a:ext>
            </a:extLst>
          </p:cNvPr>
          <p:cNvSpPr txBox="1"/>
          <p:nvPr/>
        </p:nvSpPr>
        <p:spPr>
          <a:xfrm>
            <a:off x="2276475" y="3429000"/>
            <a:ext cx="168232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it-IT" b="1" dirty="0"/>
              <a:t>STRUMENTO 1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5433824-62AC-2603-14F8-854DBA96A9B9}"/>
              </a:ext>
            </a:extLst>
          </p:cNvPr>
          <p:cNvSpPr txBox="1"/>
          <p:nvPr/>
        </p:nvSpPr>
        <p:spPr>
          <a:xfrm>
            <a:off x="7290586" y="3321316"/>
            <a:ext cx="168232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it-IT" b="1" dirty="0"/>
              <a:t>STRUMENTO 3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2DC16C9-0DD2-4D21-71BB-F1A2A9F86BFC}"/>
              </a:ext>
            </a:extLst>
          </p:cNvPr>
          <p:cNvSpPr txBox="1"/>
          <p:nvPr/>
        </p:nvSpPr>
        <p:spPr>
          <a:xfrm>
            <a:off x="5922004" y="4521452"/>
            <a:ext cx="168232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it-IT" b="1" dirty="0"/>
              <a:t>STRUMENTO 2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EF12C43-8EEB-C14E-DB45-42E15219585F}"/>
              </a:ext>
            </a:extLst>
          </p:cNvPr>
          <p:cNvSpPr txBox="1"/>
          <p:nvPr/>
        </p:nvSpPr>
        <p:spPr>
          <a:xfrm rot="18813549">
            <a:off x="3721510" y="2920395"/>
            <a:ext cx="406755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Inserire figura</a:t>
            </a:r>
          </a:p>
        </p:txBody>
      </p:sp>
    </p:spTree>
    <p:extLst>
      <p:ext uri="{BB962C8B-B14F-4D97-AF65-F5344CB8AC3E}">
        <p14:creationId xmlns:p14="http://schemas.microsoft.com/office/powerpoint/2010/main" val="3152017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273C322D-0982-60EB-0AEC-938AEB917F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5138" y="1404871"/>
            <a:ext cx="10827618" cy="4351338"/>
          </a:xfrm>
          <a:ln w="38100"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2000" dirty="0"/>
              <a:t>Dallo </a:t>
            </a:r>
            <a:r>
              <a:rPr lang="it-IT" sz="2000" b="1" dirty="0"/>
              <a:t>strumento 1</a:t>
            </a:r>
            <a:r>
              <a:rPr lang="it-IT" sz="2000" dirty="0"/>
              <a:t>… descrivere brevemente in che cosa consisterà la sperimentazione 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--------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D7DADB7-DF1D-D29E-41D9-788E0B0B7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6</a:t>
            </a:fld>
            <a:endParaRPr lang="it-IT"/>
          </a:p>
        </p:txBody>
      </p:sp>
      <p:sp>
        <p:nvSpPr>
          <p:cNvPr id="6" name="Titolo 8">
            <a:extLst>
              <a:ext uri="{FF2B5EF4-FFF2-40B4-BE49-F238E27FC236}">
                <a16:creationId xmlns:a16="http://schemas.microsoft.com/office/drawing/2014/main" id="{E88F8785-C2C9-C6F8-33DC-89D5C35346D6}"/>
              </a:ext>
            </a:extLst>
          </p:cNvPr>
          <p:cNvSpPr txBox="1">
            <a:spLocks/>
          </p:cNvSpPr>
          <p:nvPr/>
        </p:nvSpPr>
        <p:spPr>
          <a:xfrm>
            <a:off x="1309736" y="120423"/>
            <a:ext cx="10515600" cy="6843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C00000"/>
                </a:solidFill>
                <a:latin typeface="Script MT Bold" panose="03040602040607080904" pitchFamily="66" charset="0"/>
              </a:rPr>
              <a:t>i progetti proposti per la sperimentazione </a:t>
            </a:r>
            <a:b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E85456C-2205-2A63-B850-DAEABBDD0D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6" t="1159" r="60495" b="70895"/>
          <a:stretch>
            <a:fillRect/>
          </a:stretch>
        </p:blipFill>
        <p:spPr bwMode="auto">
          <a:xfrm>
            <a:off x="0" y="0"/>
            <a:ext cx="815138" cy="9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C3381E7-E717-7AFB-2560-D5E4B2ECD2F6}"/>
              </a:ext>
            </a:extLst>
          </p:cNvPr>
          <p:cNvSpPr txBox="1"/>
          <p:nvPr/>
        </p:nvSpPr>
        <p:spPr>
          <a:xfrm>
            <a:off x="1647732" y="3069609"/>
            <a:ext cx="9891834" cy="31663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it-IT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 quanto possibile prevedere i risultati attesi, che sono di tre tipi su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it-IT" b="1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Attività</a:t>
            </a:r>
            <a:r>
              <a:rPr lang="it-IT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svolte , numero di incontri, eventi formativi, interviste, numero di persone che hanno frequentato ecc.  (indicatori di </a:t>
            </a:r>
            <a:r>
              <a:rPr lang="it-IT" i="1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ouput</a:t>
            </a:r>
            <a:r>
              <a:rPr lang="it-IT" i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it-IT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Benefici, vantaggi sui </a:t>
            </a:r>
            <a:r>
              <a:rPr lang="it-IT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destinatari diretti </a:t>
            </a: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progetto , numero persone formate, persone che si sono impegnate, ecc. (indicatori di </a:t>
            </a:r>
            <a:r>
              <a:rPr lang="it-IT" sz="18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outcome</a:t>
            </a: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impatto medio – lungo periodo su </a:t>
            </a:r>
            <a:r>
              <a:rPr lang="it-IT" sz="1800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chiesa genovese</a:t>
            </a:r>
            <a:r>
              <a:rPr lang="it-IT" sz="18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diffusione tavoli discernimento, partecipazione formazione diocesana, …. (indicatori di impatto)</a:t>
            </a:r>
            <a:endParaRPr lang="it-IT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0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54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ABB82-9E38-65A2-2839-E6F71AB27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0D2DF1FF-6D0A-C296-D3F2-564F546F55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5138" y="1404871"/>
            <a:ext cx="10827618" cy="4351338"/>
          </a:xfrm>
          <a:ln w="38100"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2000" dirty="0"/>
              <a:t>Dallo </a:t>
            </a:r>
            <a:r>
              <a:rPr lang="it-IT" sz="2000" b="1" dirty="0"/>
              <a:t>strumento 2</a:t>
            </a:r>
            <a:r>
              <a:rPr lang="it-IT" sz="2000" dirty="0"/>
              <a:t>… descrivere brevemente in che cosa consisterà la sperimentazione 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--------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5A76214-67CF-2B97-B02F-74C58A92E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7</a:t>
            </a:fld>
            <a:endParaRPr lang="it-IT"/>
          </a:p>
        </p:txBody>
      </p:sp>
      <p:sp>
        <p:nvSpPr>
          <p:cNvPr id="6" name="Titolo 8">
            <a:extLst>
              <a:ext uri="{FF2B5EF4-FFF2-40B4-BE49-F238E27FC236}">
                <a16:creationId xmlns:a16="http://schemas.microsoft.com/office/drawing/2014/main" id="{22C52399-58F1-DC8B-2627-5D9A2B78A9A0}"/>
              </a:ext>
            </a:extLst>
          </p:cNvPr>
          <p:cNvSpPr txBox="1">
            <a:spLocks/>
          </p:cNvSpPr>
          <p:nvPr/>
        </p:nvSpPr>
        <p:spPr>
          <a:xfrm>
            <a:off x="1309736" y="120423"/>
            <a:ext cx="10515600" cy="6843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C00000"/>
                </a:solidFill>
                <a:latin typeface="Script MT Bold" panose="03040602040607080904" pitchFamily="66" charset="0"/>
              </a:rPr>
              <a:t>i progetti proposti per la sperimentazione </a:t>
            </a:r>
            <a:b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44D6E35C-BC2A-E2DB-59CD-218045A578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6" t="1159" r="60495" b="70895"/>
          <a:stretch>
            <a:fillRect/>
          </a:stretch>
        </p:blipFill>
        <p:spPr bwMode="auto">
          <a:xfrm>
            <a:off x="0" y="0"/>
            <a:ext cx="815138" cy="9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538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D5318-46CF-B4EF-8AB3-D3BFABE75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9879662C-93A8-BD3D-15A7-2C9DBD2DC0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5138" y="1404871"/>
            <a:ext cx="10827618" cy="4351338"/>
          </a:xfrm>
          <a:ln w="38100"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2000" dirty="0"/>
              <a:t>Dallo </a:t>
            </a:r>
            <a:r>
              <a:rPr lang="it-IT" sz="2000" b="1" dirty="0"/>
              <a:t>strumento 3</a:t>
            </a:r>
            <a:r>
              <a:rPr lang="it-IT" sz="2000" dirty="0"/>
              <a:t>… descrivere brevemente in che cosa consisterà la sperimentazione 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r>
              <a:rPr lang="it-IT" sz="2000" dirty="0"/>
              <a:t>--------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1DECCD4-4FC0-5DA3-19DC-57A5C447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AEF2B-2269-4226-A549-23D95343F571}" type="slidenum">
              <a:rPr lang="it-IT" smtClean="0"/>
              <a:t>8</a:t>
            </a:fld>
            <a:endParaRPr lang="it-IT"/>
          </a:p>
        </p:txBody>
      </p:sp>
      <p:sp>
        <p:nvSpPr>
          <p:cNvPr id="6" name="Titolo 8">
            <a:extLst>
              <a:ext uri="{FF2B5EF4-FFF2-40B4-BE49-F238E27FC236}">
                <a16:creationId xmlns:a16="http://schemas.microsoft.com/office/drawing/2014/main" id="{D6880AED-1F49-EBAD-A7DF-AB60F20AAB4E}"/>
              </a:ext>
            </a:extLst>
          </p:cNvPr>
          <p:cNvSpPr txBox="1">
            <a:spLocks/>
          </p:cNvSpPr>
          <p:nvPr/>
        </p:nvSpPr>
        <p:spPr>
          <a:xfrm>
            <a:off x="1309736" y="120423"/>
            <a:ext cx="10515600" cy="6843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C00000"/>
                </a:solidFill>
                <a:latin typeface="Script MT Bold" panose="03040602040607080904" pitchFamily="66" charset="0"/>
              </a:rPr>
              <a:t>i progetti proposti per la sperimentazione </a:t>
            </a:r>
            <a:b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7CEA4F1-7652-2419-AA43-E286662EA1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6" t="1159" r="60495" b="70895"/>
          <a:stretch>
            <a:fillRect/>
          </a:stretch>
        </p:blipFill>
        <p:spPr bwMode="auto">
          <a:xfrm>
            <a:off x="0" y="0"/>
            <a:ext cx="815138" cy="9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5723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3650A0C4-9E15-7194-E1B4-EF4F0B0D3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3976" y="2248197"/>
            <a:ext cx="7634566" cy="2668554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CA34EE7-6B2E-E50C-64DE-8D50CB50F9B0}"/>
              </a:ext>
            </a:extLst>
          </p:cNvPr>
          <p:cNvSpPr txBox="1"/>
          <p:nvPr/>
        </p:nvSpPr>
        <p:spPr>
          <a:xfrm>
            <a:off x="2539329" y="5094494"/>
            <a:ext cx="4341305" cy="11888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it-IT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 sarà prevista anche tutta una parte di comunicazione, raccolta di dati, </a:t>
            </a:r>
            <a:r>
              <a:rPr lang="it-IT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ecc</a:t>
            </a:r>
            <a:r>
              <a:rPr lang="it-IT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…..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Freccia in giù 11">
            <a:extLst>
              <a:ext uri="{FF2B5EF4-FFF2-40B4-BE49-F238E27FC236}">
                <a16:creationId xmlns:a16="http://schemas.microsoft.com/office/drawing/2014/main" id="{C0638CA9-738B-CA3A-FEF0-0BF5E1B7B080}"/>
              </a:ext>
            </a:extLst>
          </p:cNvPr>
          <p:cNvSpPr/>
          <p:nvPr/>
        </p:nvSpPr>
        <p:spPr>
          <a:xfrm>
            <a:off x="5579706" y="4514064"/>
            <a:ext cx="214604" cy="55042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9E3FD466-238E-47A7-20E6-5DE632E77EF8}"/>
              </a:ext>
            </a:extLst>
          </p:cNvPr>
          <p:cNvSpPr txBox="1"/>
          <p:nvPr/>
        </p:nvSpPr>
        <p:spPr>
          <a:xfrm>
            <a:off x="7733956" y="2985863"/>
            <a:ext cx="3845334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/>
              <a:t>Naturalmente per poter sperimentare questo progetto coinvolgeremo ….  ???  Non solo in parrocchia, ma anche associazioni, scuole…. </a:t>
            </a:r>
            <a:r>
              <a:rPr lang="it-IT" dirty="0" err="1"/>
              <a:t>ecc</a:t>
            </a:r>
            <a:endParaRPr lang="it-IT" dirty="0"/>
          </a:p>
          <a:p>
            <a:r>
              <a:rPr lang="it-IT" dirty="0"/>
              <a:t>E cominceremo concretamente a fare esperienza di …. </a:t>
            </a:r>
            <a:r>
              <a:rPr lang="it-IT" dirty="0" err="1"/>
              <a:t>ecc</a:t>
            </a:r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DB84416-43A7-930A-F048-D3373C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2136" y="5964797"/>
            <a:ext cx="2743200" cy="365125"/>
          </a:xfrm>
        </p:spPr>
        <p:txBody>
          <a:bodyPr/>
          <a:lstStyle/>
          <a:p>
            <a:fld id="{8B6AEF2B-2269-4226-A549-23D95343F571}" type="slidenum">
              <a:rPr lang="it-IT" smtClean="0"/>
              <a:t>9</a:t>
            </a:fld>
            <a:endParaRPr lang="it-IT"/>
          </a:p>
        </p:txBody>
      </p:sp>
      <p:sp>
        <p:nvSpPr>
          <p:cNvPr id="5" name="Titolo 8">
            <a:extLst>
              <a:ext uri="{FF2B5EF4-FFF2-40B4-BE49-F238E27FC236}">
                <a16:creationId xmlns:a16="http://schemas.microsoft.com/office/drawing/2014/main" id="{92C76792-E665-7475-079F-D2B195C19185}"/>
              </a:ext>
            </a:extLst>
          </p:cNvPr>
          <p:cNvSpPr txBox="1">
            <a:spLocks/>
          </p:cNvSpPr>
          <p:nvPr/>
        </p:nvSpPr>
        <p:spPr>
          <a:xfrm>
            <a:off x="1309736" y="120423"/>
            <a:ext cx="10515600" cy="6843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C00000"/>
                </a:solidFill>
                <a:latin typeface="Script MT Bold" panose="03040602040607080904" pitchFamily="66" charset="0"/>
              </a:rPr>
              <a:t>fase 3: costruire – fase operativa- sperimentazione nelle singole parrocchie</a:t>
            </a:r>
          </a:p>
          <a:p>
            <a:pPr algn="ctr"/>
            <a:r>
              <a:rPr lang="it-IT" b="1" dirty="0">
                <a:solidFill>
                  <a:srgbClr val="C00000"/>
                </a:solidFill>
                <a:latin typeface="Script MT Bold" panose="03040602040607080904" pitchFamily="66" charset="0"/>
              </a:rPr>
              <a:t>(anno pastorale 2025-26) </a:t>
            </a:r>
            <a:b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CCD3DFB1-DABC-2F0B-1EDD-0CFC640569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96" t="1159" r="60495" b="70895"/>
          <a:stretch>
            <a:fillRect/>
          </a:stretch>
        </p:blipFill>
        <p:spPr bwMode="auto">
          <a:xfrm>
            <a:off x="0" y="0"/>
            <a:ext cx="815138" cy="925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ccia a destra 8">
            <a:extLst>
              <a:ext uri="{FF2B5EF4-FFF2-40B4-BE49-F238E27FC236}">
                <a16:creationId xmlns:a16="http://schemas.microsoft.com/office/drawing/2014/main" id="{D5638BFC-3AFF-A135-E1B0-0B12F23117B9}"/>
              </a:ext>
            </a:extLst>
          </p:cNvPr>
          <p:cNvSpPr/>
          <p:nvPr/>
        </p:nvSpPr>
        <p:spPr>
          <a:xfrm>
            <a:off x="6567536" y="3223020"/>
            <a:ext cx="814812" cy="17201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74062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441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Script MT Bold</vt:lpstr>
      <vt:lpstr>Symbol</vt:lpstr>
      <vt:lpstr>Tema di Office</vt:lpstr>
      <vt:lpstr>Presentazione standard di PowerPoint</vt:lpstr>
      <vt:lpstr> fase 1- riconoscere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ANGELA TESTI</dc:creator>
  <cp:lastModifiedBy>ANGELA TESTI</cp:lastModifiedBy>
  <cp:revision>2</cp:revision>
  <dcterms:created xsi:type="dcterms:W3CDTF">2026-04-18T13:06:18Z</dcterms:created>
  <dcterms:modified xsi:type="dcterms:W3CDTF">2026-04-18T14:14:52Z</dcterms:modified>
</cp:coreProperties>
</file>